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notesMasterIdLst>
    <p:notesMasterId r:id="rId15"/>
  </p:notesMasterIdLst>
  <p:sldIdLst>
    <p:sldId id="256" r:id="rId2"/>
    <p:sldId id="257" r:id="rId3"/>
    <p:sldId id="258" r:id="rId4"/>
    <p:sldId id="259" r:id="rId5"/>
    <p:sldId id="260" r:id="rId6"/>
    <p:sldId id="261" r:id="rId7"/>
    <p:sldId id="265" r:id="rId8"/>
    <p:sldId id="262" r:id="rId9"/>
    <p:sldId id="266" r:id="rId10"/>
    <p:sldId id="263" r:id="rId11"/>
    <p:sldId id="267" r:id="rId12"/>
    <p:sldId id="264"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56" autoAdjust="0"/>
  </p:normalViewPr>
  <p:slideViewPr>
    <p:cSldViewPr snapToGrid="0">
      <p:cViewPr>
        <p:scale>
          <a:sx n="125" d="100"/>
          <a:sy n="125" d="100"/>
        </p:scale>
        <p:origin x="322" y="-59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8DE4A-2573-4F8B-95E4-8F416AFA3477}" type="datetimeFigureOut">
              <a:rPr lang="en-US" smtClean="0"/>
              <a:t>6/10/2022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E199E-AF2C-44B3-9652-F1DAFB945130}" type="slidenum">
              <a:rPr lang="en-US" smtClean="0"/>
              <a:t>‹#›</a:t>
            </a:fld>
            <a:endParaRPr lang="en-US"/>
          </a:p>
        </p:txBody>
      </p:sp>
    </p:spTree>
    <p:extLst>
      <p:ext uri="{BB962C8B-B14F-4D97-AF65-F5344CB8AC3E}">
        <p14:creationId xmlns:p14="http://schemas.microsoft.com/office/powerpoint/2010/main" val="278148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Haonan Peng, and my teammate is </a:t>
            </a:r>
            <a:r>
              <a:rPr lang="en-US" dirty="0" err="1"/>
              <a:t>Linxiao</a:t>
            </a:r>
            <a:r>
              <a:rPr lang="en-US" dirty="0"/>
              <a:t> Zhang. </a:t>
            </a:r>
          </a:p>
          <a:p>
            <a:r>
              <a:rPr lang="en-US" dirty="0"/>
              <a:t>Our project is about deep convolutional generative adversarial network. (next slide)</a:t>
            </a:r>
          </a:p>
        </p:txBody>
      </p:sp>
      <p:sp>
        <p:nvSpPr>
          <p:cNvPr id="4" name="Slide Number Placeholder 3"/>
          <p:cNvSpPr>
            <a:spLocks noGrp="1"/>
          </p:cNvSpPr>
          <p:nvPr>
            <p:ph type="sldNum" sz="quarter" idx="5"/>
          </p:nvPr>
        </p:nvSpPr>
        <p:spPr/>
        <p:txBody>
          <a:bodyPr/>
          <a:lstStyle/>
          <a:p>
            <a:fld id="{AC4E199E-AF2C-44B3-9652-F1DAFB945130}" type="slidenum">
              <a:rPr lang="en-US" smtClean="0"/>
              <a:t>1</a:t>
            </a:fld>
            <a:endParaRPr lang="en-US"/>
          </a:p>
        </p:txBody>
      </p:sp>
    </p:spTree>
    <p:extLst>
      <p:ext uri="{BB962C8B-B14F-4D97-AF65-F5344CB8AC3E}">
        <p14:creationId xmlns:p14="http://schemas.microsoft.com/office/powerpoint/2010/main" val="2884732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we introduced dropout into our models and manipulated adjust dropout rate in experiment.</a:t>
            </a:r>
          </a:p>
          <a:p>
            <a:endParaRPr lang="en-US" dirty="0"/>
          </a:p>
          <a:p>
            <a:r>
              <a:rPr lang="en-US" dirty="0"/>
              <a:t>From the plots of training loss of models shown below, the model without implementing dropout performs better.</a:t>
            </a:r>
          </a:p>
          <a:p>
            <a:r>
              <a:rPr lang="en-US" dirty="0"/>
              <a:t>If we insist on implementing dropout, the model with </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smaller dropout rate has better performance with no doubt.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We concluded that dropout is generally less effective when regularizing convolutional layers.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The reason is that convolutional layers have few parameters, so they initially require fewer regularization operations.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Besides, due to the spatial relationship of feature maps, activation values can become highly correlated, which makes Dropout ineffective.</a:t>
            </a:r>
          </a:p>
          <a:p>
            <a:endParaRPr lang="en-US" dirty="0"/>
          </a:p>
        </p:txBody>
      </p:sp>
      <p:sp>
        <p:nvSpPr>
          <p:cNvPr id="4" name="Slide Number Placeholder 3"/>
          <p:cNvSpPr>
            <a:spLocks noGrp="1"/>
          </p:cNvSpPr>
          <p:nvPr>
            <p:ph type="sldNum" sz="quarter" idx="5"/>
          </p:nvPr>
        </p:nvSpPr>
        <p:spPr/>
        <p:txBody>
          <a:bodyPr/>
          <a:lstStyle/>
          <a:p>
            <a:fld id="{AC4E199E-AF2C-44B3-9652-F1DAFB945130}" type="slidenum">
              <a:rPr lang="en-US" smtClean="0"/>
              <a:t>10</a:t>
            </a:fld>
            <a:endParaRPr lang="en-US"/>
          </a:p>
        </p:txBody>
      </p:sp>
    </p:spTree>
    <p:extLst>
      <p:ext uri="{BB962C8B-B14F-4D97-AF65-F5344CB8AC3E}">
        <p14:creationId xmlns:p14="http://schemas.microsoft.com/office/powerpoint/2010/main" val="3388956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visualized results from the models. They also prove our conclusion mentioned before. </a:t>
            </a:r>
          </a:p>
        </p:txBody>
      </p:sp>
      <p:sp>
        <p:nvSpPr>
          <p:cNvPr id="4" name="Slide Number Placeholder 3"/>
          <p:cNvSpPr>
            <a:spLocks noGrp="1"/>
          </p:cNvSpPr>
          <p:nvPr>
            <p:ph type="sldNum" sz="quarter" idx="5"/>
          </p:nvPr>
        </p:nvSpPr>
        <p:spPr/>
        <p:txBody>
          <a:bodyPr/>
          <a:lstStyle/>
          <a:p>
            <a:fld id="{AC4E199E-AF2C-44B3-9652-F1DAFB945130}" type="slidenum">
              <a:rPr lang="en-US" smtClean="0"/>
              <a:t>11</a:t>
            </a:fld>
            <a:endParaRPr lang="en-US"/>
          </a:p>
        </p:txBody>
      </p:sp>
    </p:spTree>
    <p:extLst>
      <p:ext uri="{BB962C8B-B14F-4D97-AF65-F5344CB8AC3E}">
        <p14:creationId xmlns:p14="http://schemas.microsoft.com/office/powerpoint/2010/main" val="1167632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project, we reimplemented the deep convolutional generative adversarial network, while conducting a series of experiments on activation functions, batch normalization and dropout regularization.  </a:t>
            </a:r>
          </a:p>
          <a:p>
            <a:r>
              <a:rPr lang="en-US" dirty="0"/>
              <a:t>As for the future step, we have some interests on Instance-Conditioned GAN, which is a non-parametric approach for modeling distribution of complex datasets. </a:t>
            </a:r>
          </a:p>
          <a:p>
            <a:r>
              <a:rPr lang="en-US" dirty="0"/>
              <a:t>Thank you.</a:t>
            </a:r>
          </a:p>
          <a:p>
            <a:endParaRPr lang="en-US" dirty="0"/>
          </a:p>
        </p:txBody>
      </p:sp>
      <p:sp>
        <p:nvSpPr>
          <p:cNvPr id="4" name="Slide Number Placeholder 3"/>
          <p:cNvSpPr>
            <a:spLocks noGrp="1"/>
          </p:cNvSpPr>
          <p:nvPr>
            <p:ph type="sldNum" sz="quarter" idx="5"/>
          </p:nvPr>
        </p:nvSpPr>
        <p:spPr/>
        <p:txBody>
          <a:bodyPr/>
          <a:lstStyle/>
          <a:p>
            <a:fld id="{AC4E199E-AF2C-44B3-9652-F1DAFB945130}" type="slidenum">
              <a:rPr lang="en-US" smtClean="0"/>
              <a:t>12</a:t>
            </a:fld>
            <a:endParaRPr lang="en-US"/>
          </a:p>
        </p:txBody>
      </p:sp>
    </p:spTree>
    <p:extLst>
      <p:ext uri="{BB962C8B-B14F-4D97-AF65-F5344CB8AC3E}">
        <p14:creationId xmlns:p14="http://schemas.microsoft.com/office/powerpoint/2010/main" val="207713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adversarial network (GAN) is a deep learning model that captures the distribution of the training data so that it can generate new data from that same distribution. </a:t>
            </a:r>
          </a:p>
          <a:p>
            <a:r>
              <a:rPr lang="en-US" dirty="0"/>
              <a:t>GANs consist of two distinct models, a generator and a discriminator.  </a:t>
            </a:r>
          </a:p>
          <a:p>
            <a:r>
              <a:rPr lang="en-US" dirty="0"/>
              <a:t>The discriminator takes input image and outputs the probability that it is a real image from training data rather than faked image from the generator. </a:t>
            </a:r>
          </a:p>
          <a:p>
            <a:r>
              <a:rPr lang="en-US" dirty="0"/>
              <a:t>The generator, of course, is to constantly spawn fake image. </a:t>
            </a:r>
          </a:p>
          <a:p>
            <a:r>
              <a:rPr lang="en-US" dirty="0"/>
              <a:t>Among the class of GANs, deep convolutional GAN is a direct extension of GANs, expect it explicitly implements convolutional and convolutional-transpose layer on discriminator and generator.   </a:t>
            </a:r>
          </a:p>
        </p:txBody>
      </p:sp>
      <p:sp>
        <p:nvSpPr>
          <p:cNvPr id="4" name="Slide Number Placeholder 3"/>
          <p:cNvSpPr>
            <a:spLocks noGrp="1"/>
          </p:cNvSpPr>
          <p:nvPr>
            <p:ph type="sldNum" sz="quarter" idx="5"/>
          </p:nvPr>
        </p:nvSpPr>
        <p:spPr/>
        <p:txBody>
          <a:bodyPr/>
          <a:lstStyle/>
          <a:p>
            <a:fld id="{AC4E199E-AF2C-44B3-9652-F1DAFB945130}" type="slidenum">
              <a:rPr lang="en-US" smtClean="0"/>
              <a:t>2</a:t>
            </a:fld>
            <a:endParaRPr lang="en-US"/>
          </a:p>
        </p:txBody>
      </p:sp>
    </p:spTree>
    <p:extLst>
      <p:ext uri="{BB962C8B-B14F-4D97-AF65-F5344CB8AC3E}">
        <p14:creationId xmlns:p14="http://schemas.microsoft.com/office/powerpoint/2010/main" val="388887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discuss about the functionality of GAN, in general, it can be simply described as a zero-sum minimax game. </a:t>
            </a:r>
          </a:p>
          <a:p>
            <a:r>
              <a:rPr lang="en-US" dirty="0"/>
              <a:t>The generator tries to minimize the probability that the discriminator will predict its outputs as fakes, while the discriminator tries to maximize the probability that it can correctly classify real or faked inputs. </a:t>
            </a:r>
          </a:p>
          <a:p>
            <a:r>
              <a:rPr lang="en-US" dirty="0"/>
              <a:t>For the mathematical notation, let x be data in image form, then D(x) is the probability output of discriminator which indicates if x is from the real training data instead of the generator. </a:t>
            </a:r>
          </a:p>
          <a:p>
            <a:r>
              <a:rPr lang="en-US" dirty="0"/>
              <a:t>As for the generator, we describe z as a latent space vector data generated by standard normal distribution, and G(z) is the output that mapping z from latent space to data space, which is the space of RBG image  in our project. </a:t>
            </a:r>
          </a:p>
          <a:p>
            <a:r>
              <a:rPr lang="en-US" dirty="0"/>
              <a:t>The idea behind the mapping of G is to estimate the distribution of real training data p_{data} so that G can output images p_{g} from that distribution. </a:t>
            </a:r>
          </a:p>
          <a:p>
            <a:r>
              <a:rPr lang="en-US" dirty="0"/>
              <a:t>According to Goodfellow’s paper, taking these two probability in log base, then the loss function of our model can be described as below.   </a:t>
            </a:r>
          </a:p>
        </p:txBody>
      </p:sp>
      <p:sp>
        <p:nvSpPr>
          <p:cNvPr id="4" name="Slide Number Placeholder 3"/>
          <p:cNvSpPr>
            <a:spLocks noGrp="1"/>
          </p:cNvSpPr>
          <p:nvPr>
            <p:ph type="sldNum" sz="quarter" idx="5"/>
          </p:nvPr>
        </p:nvSpPr>
        <p:spPr/>
        <p:txBody>
          <a:bodyPr/>
          <a:lstStyle/>
          <a:p>
            <a:fld id="{AC4E199E-AF2C-44B3-9652-F1DAFB945130}" type="slidenum">
              <a:rPr lang="en-US" smtClean="0"/>
              <a:t>3</a:t>
            </a:fld>
            <a:endParaRPr lang="en-US"/>
          </a:p>
        </p:txBody>
      </p:sp>
    </p:spTree>
    <p:extLst>
      <p:ext uri="{BB962C8B-B14F-4D97-AF65-F5344CB8AC3E}">
        <p14:creationId xmlns:p14="http://schemas.microsoft.com/office/powerpoint/2010/main" val="222195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structure of generator. </a:t>
            </a:r>
          </a:p>
          <a:p>
            <a:r>
              <a:rPr lang="en-US" dirty="0"/>
              <a:t>Basically, the generator is composed of several stride-two-dimensional convolutional transpose layers, each of them is paired with a 2D batch normalization layer and a </a:t>
            </a:r>
            <a:r>
              <a:rPr lang="en-US" dirty="0" err="1"/>
              <a:t>ReLU</a:t>
            </a:r>
            <a:r>
              <a:rPr lang="en-US" dirty="0"/>
              <a:t> activation layer right after them. </a:t>
            </a:r>
          </a:p>
          <a:p>
            <a:r>
              <a:rPr lang="en-US" dirty="0"/>
              <a:t>Before generating the final output, it still need to pass a layer with {hyperbolic tangent} function to restrict the output in range from [-1,,1]. Here is the diagram of generator. </a:t>
            </a:r>
          </a:p>
          <a:p>
            <a:r>
              <a:rPr lang="en-US" dirty="0"/>
              <a:t>It should be mentioned that the </a:t>
            </a:r>
            <a:r>
              <a:rPr lang="en-US" dirty="0" err="1"/>
              <a:t>bactnorm</a:t>
            </a:r>
            <a:r>
              <a:rPr lang="en-US" dirty="0"/>
              <a:t> and</a:t>
            </a:r>
            <a:r>
              <a:rPr lang="zh-CN" altLang="en-US" dirty="0"/>
              <a:t> </a:t>
            </a:r>
            <a:r>
              <a:rPr lang="en-US" dirty="0" err="1"/>
              <a:t>ReLU</a:t>
            </a:r>
            <a:r>
              <a:rPr lang="en-US" dirty="0"/>
              <a:t> activation layers in the structure of generator is to help the flow of gradient during training. </a:t>
            </a:r>
          </a:p>
          <a:p>
            <a:r>
              <a:rPr lang="en-US" dirty="0"/>
              <a:t>We will discuss it in detail in our experiment.</a:t>
            </a:r>
          </a:p>
        </p:txBody>
      </p:sp>
      <p:sp>
        <p:nvSpPr>
          <p:cNvPr id="4" name="Slide Number Placeholder 3"/>
          <p:cNvSpPr>
            <a:spLocks noGrp="1"/>
          </p:cNvSpPr>
          <p:nvPr>
            <p:ph type="sldNum" sz="quarter" idx="5"/>
          </p:nvPr>
        </p:nvSpPr>
        <p:spPr/>
        <p:txBody>
          <a:bodyPr/>
          <a:lstStyle/>
          <a:p>
            <a:fld id="{AC4E199E-AF2C-44B3-9652-F1DAFB945130}" type="slidenum">
              <a:rPr lang="en-US" smtClean="0"/>
              <a:t>4</a:t>
            </a:fld>
            <a:endParaRPr lang="en-US"/>
          </a:p>
        </p:txBody>
      </p:sp>
    </p:spTree>
    <p:extLst>
      <p:ext uri="{BB962C8B-B14F-4D97-AF65-F5344CB8AC3E}">
        <p14:creationId xmlns:p14="http://schemas.microsoft.com/office/powerpoint/2010/main" val="1439702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discriminator is a binary classification network. </a:t>
            </a:r>
          </a:p>
          <a:p>
            <a:r>
              <a:rPr lang="en-US" dirty="0"/>
              <a:t>The structure of it is close that of the generator but in a reversed form with slight difference. </a:t>
            </a:r>
          </a:p>
          <a:p>
            <a:r>
              <a:rPr lang="en-US" dirty="0"/>
              <a:t>So, the discriminator is composed of several  blocks of 2D convolutional layer, batch normalization layer and  leaky </a:t>
            </a:r>
            <a:r>
              <a:rPr lang="en-US" dirty="0" err="1"/>
              <a:t>ReLU</a:t>
            </a:r>
            <a:r>
              <a:rPr lang="en-US" dirty="0"/>
              <a:t> layer in series. </a:t>
            </a:r>
          </a:p>
          <a:p>
            <a:r>
              <a:rPr lang="en-US" dirty="0"/>
              <a:t>The output should pass a sigmoid layer as well in the final to restrict the probability of [0,1]. </a:t>
            </a:r>
          </a:p>
          <a:p>
            <a:r>
              <a:rPr lang="en-US" dirty="0"/>
              <a:t>Again, the </a:t>
            </a:r>
            <a:r>
              <a:rPr lang="en-US" dirty="0" err="1"/>
              <a:t>batchnorm</a:t>
            </a:r>
            <a:r>
              <a:rPr lang="en-US" dirty="0"/>
              <a:t> and leaky </a:t>
            </a:r>
            <a:r>
              <a:rPr lang="en-US" dirty="0" err="1"/>
              <a:t>ReLU</a:t>
            </a:r>
            <a:r>
              <a:rPr lang="en-US" dirty="0"/>
              <a:t> layers are to keep the flow of gradient in a healthy condition during training. Below is the diagram of discriminator.</a:t>
            </a:r>
          </a:p>
        </p:txBody>
      </p:sp>
      <p:sp>
        <p:nvSpPr>
          <p:cNvPr id="4" name="Slide Number Placeholder 3"/>
          <p:cNvSpPr>
            <a:spLocks noGrp="1"/>
          </p:cNvSpPr>
          <p:nvPr>
            <p:ph type="sldNum" sz="quarter" idx="5"/>
          </p:nvPr>
        </p:nvSpPr>
        <p:spPr/>
        <p:txBody>
          <a:bodyPr/>
          <a:lstStyle/>
          <a:p>
            <a:fld id="{AC4E199E-AF2C-44B3-9652-F1DAFB945130}" type="slidenum">
              <a:rPr lang="en-US" smtClean="0"/>
              <a:t>5</a:t>
            </a:fld>
            <a:endParaRPr lang="en-US"/>
          </a:p>
        </p:txBody>
      </p:sp>
    </p:spTree>
    <p:extLst>
      <p:ext uri="{BB962C8B-B14F-4D97-AF65-F5344CB8AC3E}">
        <p14:creationId xmlns:p14="http://schemas.microsoft.com/office/powerpoint/2010/main" val="170428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At first, we run an ablation experiment on batch normalization after convolutional and convolutional-transpose layers.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Below are the training loss of the two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From these two figures we can see that the performance of the model with </a:t>
            </a:r>
            <a:r>
              <a:rPr lang="en-US" sz="1800" kern="100" dirty="0" err="1">
                <a:effectLst/>
                <a:latin typeface="Calibri" panose="020F0502020204030204" pitchFamily="34" charset="0"/>
                <a:ea typeface="SimSun" panose="02010600030101010101" pitchFamily="2" charset="-122"/>
                <a:cs typeface="Times New Roman" panose="02020603050405020304" pitchFamily="18" charset="0"/>
              </a:rPr>
              <a:t>batchnorm</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is better, than that without </a:t>
            </a:r>
            <a:r>
              <a:rPr lang="en-US" sz="1800" kern="100" dirty="0" err="1">
                <a:effectLst/>
                <a:latin typeface="Calibri" panose="020F0502020204030204" pitchFamily="34" charset="0"/>
                <a:ea typeface="SimSun" panose="02010600030101010101" pitchFamily="2" charset="-122"/>
                <a:cs typeface="Times New Roman" panose="02020603050405020304" pitchFamily="18" charset="0"/>
              </a:rPr>
              <a:t>batchnorm</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since its loss is smaller.</a:t>
            </a:r>
          </a:p>
          <a:p>
            <a:endParaRPr lang="en-US" dirty="0"/>
          </a:p>
        </p:txBody>
      </p:sp>
      <p:sp>
        <p:nvSpPr>
          <p:cNvPr id="4" name="Slide Number Placeholder 3"/>
          <p:cNvSpPr>
            <a:spLocks noGrp="1"/>
          </p:cNvSpPr>
          <p:nvPr>
            <p:ph type="sldNum" sz="quarter" idx="5"/>
          </p:nvPr>
        </p:nvSpPr>
        <p:spPr/>
        <p:txBody>
          <a:bodyPr/>
          <a:lstStyle/>
          <a:p>
            <a:fld id="{AC4E199E-AF2C-44B3-9652-F1DAFB945130}" type="slidenum">
              <a:rPr lang="en-US" smtClean="0"/>
              <a:t>6</a:t>
            </a:fld>
            <a:endParaRPr lang="en-US"/>
          </a:p>
        </p:txBody>
      </p:sp>
    </p:spTree>
    <p:extLst>
      <p:ext uri="{BB962C8B-B14F-4D97-AF65-F5344CB8AC3E}">
        <p14:creationId xmlns:p14="http://schemas.microsoft.com/office/powerpoint/2010/main" val="796812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are the visualized results generated from the generators of two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that the images are pale </a:t>
            </a:r>
            <a:r>
              <a:rPr lang="en-US" altLang="zh-CN" dirty="0"/>
              <a:t>which are like </a:t>
            </a:r>
            <a:r>
              <a:rPr lang="en-US" b="0" i="0" dirty="0">
                <a:solidFill>
                  <a:srgbClr val="202124"/>
                </a:solidFill>
                <a:effectLst/>
                <a:latin typeface="Roboto" panose="02000000000000000000" pitchFamily="2" charset="0"/>
              </a:rPr>
              <a:t>overexposure. </a:t>
            </a:r>
            <a:r>
              <a:rPr lang="en-US" sz="1200" kern="100" dirty="0">
                <a:effectLst/>
                <a:latin typeface="Calibri" panose="020F0502020204030204" pitchFamily="34" charset="0"/>
                <a:ea typeface="SimSun" panose="02010600030101010101" pitchFamily="2" charset="-122"/>
                <a:cs typeface="Times New Roman" panose="02020603050405020304" pitchFamily="18" charset="0"/>
              </a:rPr>
              <a:t>parameters or their initial values, regularize the model and reduce </a:t>
            </a:r>
            <a:endParaRPr lang="en-US" b="0" i="0" dirty="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00" dirty="0">
                <a:solidFill>
                  <a:srgbClr val="202124"/>
                </a:solidFill>
                <a:effectLst/>
                <a:latin typeface="Roboto" panose="02000000000000000000" pitchFamily="2" charset="0"/>
                <a:ea typeface="SimSun" panose="02010600030101010101" pitchFamily="2" charset="-122"/>
                <a:cs typeface="Times New Roman" panose="02020603050405020304" pitchFamily="18" charset="0"/>
              </a:rPr>
              <a:t>The idea behind is that </a:t>
            </a:r>
            <a:r>
              <a:rPr lang="en-US" sz="1800" b="0" i="0" kern="100" dirty="0">
                <a:solidFill>
                  <a:srgbClr val="202124"/>
                </a:solidFill>
                <a:effectLst/>
                <a:latin typeface="Calibri" panose="020F0502020204030204" pitchFamily="34" charset="0"/>
                <a:ea typeface="SimSun" panose="02010600030101010101" pitchFamily="2" charset="-122"/>
                <a:cs typeface="Times New Roman" panose="02020603050405020304" pitchFamily="18" charset="0"/>
              </a:rPr>
              <a:t>b</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atch normalization can reduce the dependence of gradients on the scale of the </a:t>
            </a:r>
            <a:r>
              <a:rPr lang="en-US" sz="1800" kern="100" dirty="0" err="1">
                <a:effectLst/>
                <a:latin typeface="Calibri" panose="020F0502020204030204" pitchFamily="34" charset="0"/>
                <a:ea typeface="SimSun" panose="02010600030101010101" pitchFamily="2" charset="-122"/>
                <a:cs typeface="Times New Roman" panose="02020603050405020304" pitchFamily="18" charset="0"/>
              </a:rPr>
              <a:t>the</a:t>
            </a:r>
            <a:r>
              <a:rPr lang="en-US" sz="1800" kern="100" dirty="0">
                <a:effectLst/>
                <a:latin typeface="Calibri" panose="020F0502020204030204" pitchFamily="34" charset="0"/>
                <a:ea typeface="SimSun" panose="02010600030101010101" pitchFamily="2" charset="-122"/>
                <a:cs typeface="Times New Roman" panose="02020603050405020304" pitchFamily="18" charset="0"/>
              </a:rPr>
              <a:t> need for dropout, photometric distortions, local response normalization and other regularization techniques.</a:t>
            </a:r>
          </a:p>
          <a:p>
            <a:endParaRPr lang="en-US" dirty="0"/>
          </a:p>
        </p:txBody>
      </p:sp>
      <p:sp>
        <p:nvSpPr>
          <p:cNvPr id="4" name="Slide Number Placeholder 3"/>
          <p:cNvSpPr>
            <a:spLocks noGrp="1"/>
          </p:cNvSpPr>
          <p:nvPr>
            <p:ph type="sldNum" sz="quarter" idx="5"/>
          </p:nvPr>
        </p:nvSpPr>
        <p:spPr/>
        <p:txBody>
          <a:bodyPr/>
          <a:lstStyle/>
          <a:p>
            <a:fld id="{AC4E199E-AF2C-44B3-9652-F1DAFB945130}" type="slidenum">
              <a:rPr lang="en-US" smtClean="0"/>
              <a:t>7</a:t>
            </a:fld>
            <a:endParaRPr lang="en-US"/>
          </a:p>
        </p:txBody>
      </p:sp>
    </p:spTree>
    <p:extLst>
      <p:ext uri="{BB962C8B-B14F-4D97-AF65-F5344CB8AC3E}">
        <p14:creationId xmlns:p14="http://schemas.microsoft.com/office/powerpoint/2010/main" val="1547314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experiment we ran is to change the activation function of generator. </a:t>
            </a:r>
          </a:p>
          <a:p>
            <a:r>
              <a:rPr lang="en-US" dirty="0"/>
              <a:t>We replace the activation from </a:t>
            </a:r>
            <a:r>
              <a:rPr lang="en-US" dirty="0" err="1"/>
              <a:t>ReLU</a:t>
            </a:r>
            <a:r>
              <a:rPr lang="en-US" dirty="0"/>
              <a:t> to Leaky </a:t>
            </a:r>
            <a:r>
              <a:rPr lang="en-US" dirty="0" err="1"/>
              <a:t>ReLU</a:t>
            </a:r>
            <a:r>
              <a:rPr lang="en-US" dirty="0"/>
              <a:t>, and test the Leaky </a:t>
            </a:r>
            <a:r>
              <a:rPr lang="en-US" dirty="0" err="1"/>
              <a:t>ReLU</a:t>
            </a:r>
            <a:r>
              <a:rPr lang="en-US" dirty="0"/>
              <a:t> activations with different slopes, slope rate 0.1 and 0.2.</a:t>
            </a:r>
          </a:p>
          <a:p>
            <a:r>
              <a:rPr lang="en-US" dirty="0"/>
              <a:t>Here are the plots of training loss of the three models in experiment. </a:t>
            </a:r>
          </a:p>
          <a:p>
            <a:r>
              <a:rPr lang="en-US" dirty="0"/>
              <a:t>We can see that the leaky </a:t>
            </a:r>
            <a:r>
              <a:rPr lang="en-US" dirty="0" err="1"/>
              <a:t>ReLu</a:t>
            </a:r>
            <a:r>
              <a:rPr lang="en-US" dirty="0"/>
              <a:t> has better performance than basic </a:t>
            </a:r>
            <a:r>
              <a:rPr lang="en-US" dirty="0" err="1"/>
              <a:t>ReLU</a:t>
            </a:r>
            <a:r>
              <a:rPr lang="en-US" dirty="0"/>
              <a:t>.  </a:t>
            </a:r>
          </a:p>
          <a:p>
            <a:r>
              <a:rPr lang="en-US" dirty="0"/>
              <a:t>And a slightly larger slope rate will make the model better as well.</a:t>
            </a:r>
          </a:p>
        </p:txBody>
      </p:sp>
      <p:sp>
        <p:nvSpPr>
          <p:cNvPr id="4" name="Slide Number Placeholder 3"/>
          <p:cNvSpPr>
            <a:spLocks noGrp="1"/>
          </p:cNvSpPr>
          <p:nvPr>
            <p:ph type="sldNum" sz="quarter" idx="5"/>
          </p:nvPr>
        </p:nvSpPr>
        <p:spPr/>
        <p:txBody>
          <a:bodyPr/>
          <a:lstStyle/>
          <a:p>
            <a:fld id="{AC4E199E-AF2C-44B3-9652-F1DAFB945130}" type="slidenum">
              <a:rPr lang="en-US" smtClean="0"/>
              <a:t>8</a:t>
            </a:fld>
            <a:endParaRPr lang="en-US"/>
          </a:p>
        </p:txBody>
      </p:sp>
    </p:spTree>
    <p:extLst>
      <p:ext uri="{BB962C8B-B14F-4D97-AF65-F5344CB8AC3E}">
        <p14:creationId xmlns:p14="http://schemas.microsoft.com/office/powerpoint/2010/main" val="2050795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visualized results. </a:t>
            </a:r>
          </a:p>
          <a:p>
            <a:r>
              <a:rPr lang="en-US" dirty="0"/>
              <a:t>Since the results are generated after running 10 epochs, it should have more clear visual comparison after running more epochs.</a:t>
            </a:r>
          </a:p>
        </p:txBody>
      </p:sp>
      <p:sp>
        <p:nvSpPr>
          <p:cNvPr id="4" name="Slide Number Placeholder 3"/>
          <p:cNvSpPr>
            <a:spLocks noGrp="1"/>
          </p:cNvSpPr>
          <p:nvPr>
            <p:ph type="sldNum" sz="quarter" idx="5"/>
          </p:nvPr>
        </p:nvSpPr>
        <p:spPr/>
        <p:txBody>
          <a:bodyPr/>
          <a:lstStyle/>
          <a:p>
            <a:fld id="{AC4E199E-AF2C-44B3-9652-F1DAFB945130}" type="slidenum">
              <a:rPr lang="en-US" smtClean="0"/>
              <a:t>9</a:t>
            </a:fld>
            <a:endParaRPr lang="en-US"/>
          </a:p>
        </p:txBody>
      </p:sp>
    </p:spTree>
    <p:extLst>
      <p:ext uri="{BB962C8B-B14F-4D97-AF65-F5344CB8AC3E}">
        <p14:creationId xmlns:p14="http://schemas.microsoft.com/office/powerpoint/2010/main" val="3402864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A5B0A250-5CC0-1746-B209-08E8B0DAE6AF}" type="datetimeFigureOut">
              <a:rPr lang="en-US" smtClean="0"/>
              <a:pPr algn="l"/>
              <a:t>6/10/2022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9ABCAEC-7D34-E549-A96E-FCEDAADBE4B0}"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287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4829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024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377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0A250-5CC0-1746-B209-08E8B0DAE6AF}" type="datetimeFigureOut">
              <a:rPr lang="en-US" smtClean="0"/>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58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0A250-5CC0-1746-B209-08E8B0DAE6AF}" type="datetimeFigureOut">
              <a:rPr lang="en-US" smtClean="0"/>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8633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0A250-5CC0-1746-B209-08E8B0DAE6AF}" type="datetimeFigureOut">
              <a:rPr lang="en-US" smtClean="0"/>
              <a:t>6/10/2022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0149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0A250-5CC0-1746-B209-08E8B0DAE6AF}" type="datetimeFigureOut">
              <a:rPr lang="en-US" smtClean="0"/>
              <a:t>6/10/2022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BCAEC-7D34-E549-A96E-FCEDAADBE4B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6519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0A250-5CC0-1746-B209-08E8B0DAE6AF}" type="datetimeFigureOut">
              <a:rPr lang="en-US" smtClean="0"/>
              <a:pPr/>
              <a:t>6/10/2022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71392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t>6/10/2022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7865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5B0A250-5CC0-1746-B209-08E8B0DAE6AF}" type="datetimeFigureOut">
              <a:rPr lang="en-US" smtClean="0"/>
              <a:t>6/10/2022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7333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5B0A250-5CC0-1746-B209-08E8B0DAE6AF}" type="datetimeFigureOut">
              <a:rPr lang="en-US" smtClean="0"/>
              <a:pPr/>
              <a:t>6/10/2022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9ABCAEC-7D34-E549-A96E-FCEDAADBE4B0}"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8237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3" descr="White 3D wave design">
            <a:extLst>
              <a:ext uri="{FF2B5EF4-FFF2-40B4-BE49-F238E27FC236}">
                <a16:creationId xmlns:a16="http://schemas.microsoft.com/office/drawing/2014/main" id="{E22DB44A-ABF3-6EE7-464D-F633FD37119B}"/>
              </a:ext>
            </a:extLst>
          </p:cNvPr>
          <p:cNvPicPr>
            <a:picLocks noChangeAspect="1"/>
          </p:cNvPicPr>
          <p:nvPr/>
        </p:nvPicPr>
        <p:blipFill rotWithShape="1">
          <a:blip r:embed="rId5">
            <a:duotone>
              <a:schemeClr val="bg2">
                <a:shade val="45000"/>
                <a:satMod val="135000"/>
              </a:schemeClr>
              <a:prstClr val="white"/>
            </a:duotone>
            <a:alphaModFix amt="35000"/>
          </a:blip>
          <a:srcRect t="10118" b="14632"/>
          <a:stretch/>
        </p:blipFill>
        <p:spPr>
          <a:xfrm>
            <a:off x="20" y="1"/>
            <a:ext cx="12191980" cy="6857999"/>
          </a:xfrm>
          <a:prstGeom prst="rect">
            <a:avLst/>
          </a:prstGeom>
        </p:spPr>
      </p:pic>
      <p:sp>
        <p:nvSpPr>
          <p:cNvPr id="2" name="Title 1">
            <a:extLst>
              <a:ext uri="{FF2B5EF4-FFF2-40B4-BE49-F238E27FC236}">
                <a16:creationId xmlns:a16="http://schemas.microsoft.com/office/drawing/2014/main" id="{2F3EA68F-04CF-52E1-1623-CD674D82A5D6}"/>
              </a:ext>
            </a:extLst>
          </p:cNvPr>
          <p:cNvSpPr>
            <a:spLocks noGrp="1"/>
          </p:cNvSpPr>
          <p:nvPr>
            <p:ph type="ctrTitle"/>
          </p:nvPr>
        </p:nvSpPr>
        <p:spPr/>
        <p:txBody>
          <a:bodyPr>
            <a:normAutofit/>
          </a:bodyPr>
          <a:lstStyle/>
          <a:p>
            <a:r>
              <a:rPr lang="en-US" sz="4400" dirty="0"/>
              <a:t>Deep Convolutional Generative Adversarial Network</a:t>
            </a:r>
          </a:p>
        </p:txBody>
      </p:sp>
      <p:sp>
        <p:nvSpPr>
          <p:cNvPr id="3" name="Subtitle 2">
            <a:extLst>
              <a:ext uri="{FF2B5EF4-FFF2-40B4-BE49-F238E27FC236}">
                <a16:creationId xmlns:a16="http://schemas.microsoft.com/office/drawing/2014/main" id="{362DD6DC-4D88-CC57-8A3D-382C41F39B6F}"/>
              </a:ext>
            </a:extLst>
          </p:cNvPr>
          <p:cNvSpPr>
            <a:spLocks noGrp="1"/>
          </p:cNvSpPr>
          <p:nvPr>
            <p:ph type="subTitle" idx="1"/>
          </p:nvPr>
        </p:nvSpPr>
        <p:spPr/>
        <p:txBody>
          <a:bodyPr>
            <a:normAutofit/>
          </a:bodyPr>
          <a:lstStyle/>
          <a:p>
            <a:pPr algn="ctr"/>
            <a:r>
              <a:rPr lang="en-US" dirty="0">
                <a:solidFill>
                  <a:schemeClr val="tx1">
                    <a:lumMod val="85000"/>
                    <a:lumOff val="15000"/>
                  </a:schemeClr>
                </a:solidFill>
              </a:rPr>
              <a:t>Haonan Peng</a:t>
            </a:r>
          </a:p>
          <a:p>
            <a:pPr algn="ctr"/>
            <a:r>
              <a:rPr lang="en-US" dirty="0" err="1">
                <a:solidFill>
                  <a:schemeClr val="tx1">
                    <a:lumMod val="85000"/>
                    <a:lumOff val="15000"/>
                  </a:schemeClr>
                </a:solidFill>
              </a:rPr>
              <a:t>Linxiao</a:t>
            </a:r>
            <a:r>
              <a:rPr lang="en-US" dirty="0">
                <a:solidFill>
                  <a:schemeClr val="tx1">
                    <a:lumMod val="85000"/>
                    <a:lumOff val="15000"/>
                  </a:schemeClr>
                </a:solidFill>
              </a:rPr>
              <a:t> Zhang</a:t>
            </a:r>
          </a:p>
        </p:txBody>
      </p:sp>
      <p:pic>
        <p:nvPicPr>
          <p:cNvPr id="6" name="Audio 5">
            <a:hlinkClick r:id="" action="ppaction://media"/>
            <a:extLst>
              <a:ext uri="{FF2B5EF4-FFF2-40B4-BE49-F238E27FC236}">
                <a16:creationId xmlns:a16="http://schemas.microsoft.com/office/drawing/2014/main" id="{CB8BC3AB-4583-A431-A518-2CF4A14116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74691516"/>
      </p:ext>
    </p:extLst>
  </p:cSld>
  <p:clrMapOvr>
    <a:masterClrMapping/>
  </p:clrMapOvr>
  <mc:AlternateContent xmlns:mc="http://schemas.openxmlformats.org/markup-compatibility/2006">
    <mc:Choice xmlns:p14="http://schemas.microsoft.com/office/powerpoint/2010/main" Requires="p14">
      <p:transition spd="slow" p14:dur="2000" advTm="9251"/>
    </mc:Choice>
    <mc:Fallback>
      <p:transition spd="slow" advTm="9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3A13-03CF-030D-5C34-10D4AFD17A36}"/>
              </a:ext>
            </a:extLst>
          </p:cNvPr>
          <p:cNvSpPr>
            <a:spLocks noGrp="1"/>
          </p:cNvSpPr>
          <p:nvPr>
            <p:ph type="title"/>
          </p:nvPr>
        </p:nvSpPr>
        <p:spPr/>
        <p:txBody>
          <a:bodyPr/>
          <a:lstStyle/>
          <a:p>
            <a:r>
              <a:rPr lang="en-US" dirty="0"/>
              <a:t>Experiment and results</a:t>
            </a:r>
          </a:p>
        </p:txBody>
      </p:sp>
      <p:sp>
        <p:nvSpPr>
          <p:cNvPr id="3" name="Content Placeholder 2">
            <a:extLst>
              <a:ext uri="{FF2B5EF4-FFF2-40B4-BE49-F238E27FC236}">
                <a16:creationId xmlns:a16="http://schemas.microsoft.com/office/drawing/2014/main" id="{59D41883-10C6-E74A-34CC-3A3B14C6B883}"/>
              </a:ext>
            </a:extLst>
          </p:cNvPr>
          <p:cNvSpPr>
            <a:spLocks noGrp="1"/>
          </p:cNvSpPr>
          <p:nvPr>
            <p:ph idx="1"/>
          </p:nvPr>
        </p:nvSpPr>
        <p:spPr/>
        <p:txBody>
          <a:bodyPr/>
          <a:lstStyle/>
          <a:p>
            <a:r>
              <a:rPr lang="en-US" dirty="0"/>
              <a:t>Experiment on implementation of dropout:</a:t>
            </a:r>
          </a:p>
          <a:p>
            <a:pPr lvl="1"/>
            <a:r>
              <a:rPr lang="en-US" dirty="0"/>
              <a:t>with or without dropout;</a:t>
            </a:r>
          </a:p>
          <a:p>
            <a:pPr lvl="1"/>
            <a:r>
              <a:rPr lang="en-US" dirty="0"/>
              <a:t>different dropout rate;</a:t>
            </a:r>
          </a:p>
        </p:txBody>
      </p:sp>
      <p:pic>
        <p:nvPicPr>
          <p:cNvPr id="7" name="Picture 6" descr="Chart, line chart&#10;&#10;Description automatically generated">
            <a:extLst>
              <a:ext uri="{FF2B5EF4-FFF2-40B4-BE49-F238E27FC236}">
                <a16:creationId xmlns:a16="http://schemas.microsoft.com/office/drawing/2014/main" id="{B46ACE09-62B0-B937-2AAB-2AEDFA3DC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530" y="3573223"/>
            <a:ext cx="3860940" cy="2245458"/>
          </a:xfrm>
          <a:prstGeom prst="rect">
            <a:avLst/>
          </a:prstGeom>
        </p:spPr>
      </p:pic>
      <p:pic>
        <p:nvPicPr>
          <p:cNvPr id="9" name="Picture 8" descr="Chart, histogram&#10;&#10;Description automatically generated">
            <a:extLst>
              <a:ext uri="{FF2B5EF4-FFF2-40B4-BE49-F238E27FC236}">
                <a16:creationId xmlns:a16="http://schemas.microsoft.com/office/drawing/2014/main" id="{BCB7F8F7-66C4-90DA-27CA-03AB81187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6470" y="3549783"/>
            <a:ext cx="3892752" cy="2263958"/>
          </a:xfrm>
          <a:prstGeom prst="rect">
            <a:avLst/>
          </a:prstGeom>
        </p:spPr>
      </p:pic>
      <p:pic>
        <p:nvPicPr>
          <p:cNvPr id="13" name="Picture 12" descr="Chart&#10;&#10;Description automatically generated">
            <a:extLst>
              <a:ext uri="{FF2B5EF4-FFF2-40B4-BE49-F238E27FC236}">
                <a16:creationId xmlns:a16="http://schemas.microsoft.com/office/drawing/2014/main" id="{84FD3AEB-2EC1-5CFA-7827-F19BFC855F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57" y="3555151"/>
            <a:ext cx="3897736" cy="2281602"/>
          </a:xfrm>
          <a:prstGeom prst="rect">
            <a:avLst/>
          </a:prstGeom>
        </p:spPr>
      </p:pic>
      <p:sp>
        <p:nvSpPr>
          <p:cNvPr id="15" name="TextBox 14">
            <a:extLst>
              <a:ext uri="{FF2B5EF4-FFF2-40B4-BE49-F238E27FC236}">
                <a16:creationId xmlns:a16="http://schemas.microsoft.com/office/drawing/2014/main" id="{8DCC228C-4F99-203E-365F-B6827DB33824}"/>
              </a:ext>
            </a:extLst>
          </p:cNvPr>
          <p:cNvSpPr txBox="1"/>
          <p:nvPr/>
        </p:nvSpPr>
        <p:spPr>
          <a:xfrm>
            <a:off x="-894549" y="5714927"/>
            <a:ext cx="6100548" cy="338554"/>
          </a:xfrm>
          <a:prstGeom prst="rect">
            <a:avLst/>
          </a:prstGeom>
          <a:noFill/>
        </p:spPr>
        <p:txBody>
          <a:bodyPr wrap="square">
            <a:spAutoFit/>
          </a:bodyPr>
          <a:lstStyle/>
          <a:p>
            <a:pPr algn="ctr"/>
            <a:r>
              <a:rPr lang="en-US" sz="1600" dirty="0"/>
              <a:t>a) Training loss without dropout</a:t>
            </a:r>
          </a:p>
        </p:txBody>
      </p:sp>
      <p:sp>
        <p:nvSpPr>
          <p:cNvPr id="17" name="TextBox 16">
            <a:extLst>
              <a:ext uri="{FF2B5EF4-FFF2-40B4-BE49-F238E27FC236}">
                <a16:creationId xmlns:a16="http://schemas.microsoft.com/office/drawing/2014/main" id="{90E41C46-7193-438A-3E40-A8BFA2E9A791}"/>
              </a:ext>
            </a:extLst>
          </p:cNvPr>
          <p:cNvSpPr txBox="1"/>
          <p:nvPr/>
        </p:nvSpPr>
        <p:spPr>
          <a:xfrm>
            <a:off x="2822713" y="5723769"/>
            <a:ext cx="6546574" cy="338554"/>
          </a:xfrm>
          <a:prstGeom prst="rect">
            <a:avLst/>
          </a:prstGeom>
          <a:noFill/>
        </p:spPr>
        <p:txBody>
          <a:bodyPr wrap="square">
            <a:spAutoFit/>
          </a:bodyPr>
          <a:lstStyle/>
          <a:p>
            <a:pPr algn="ctr"/>
            <a:r>
              <a:rPr lang="en-US" sz="1600" dirty="0"/>
              <a:t>b) Training loss with dropout rate = 0.5</a:t>
            </a:r>
          </a:p>
        </p:txBody>
      </p:sp>
      <p:sp>
        <p:nvSpPr>
          <p:cNvPr id="19" name="TextBox 18">
            <a:extLst>
              <a:ext uri="{FF2B5EF4-FFF2-40B4-BE49-F238E27FC236}">
                <a16:creationId xmlns:a16="http://schemas.microsoft.com/office/drawing/2014/main" id="{A8764C19-3F68-0DDA-A53D-7A029F454867}"/>
              </a:ext>
            </a:extLst>
          </p:cNvPr>
          <p:cNvSpPr txBox="1"/>
          <p:nvPr/>
        </p:nvSpPr>
        <p:spPr>
          <a:xfrm>
            <a:off x="6699559" y="5714927"/>
            <a:ext cx="6546574" cy="338554"/>
          </a:xfrm>
          <a:prstGeom prst="rect">
            <a:avLst/>
          </a:prstGeom>
          <a:noFill/>
        </p:spPr>
        <p:txBody>
          <a:bodyPr wrap="square">
            <a:spAutoFit/>
          </a:bodyPr>
          <a:lstStyle/>
          <a:p>
            <a:pPr algn="ctr"/>
            <a:r>
              <a:rPr lang="en-US" sz="1600" dirty="0"/>
              <a:t>c) Training loss with dropout rate = 0.1</a:t>
            </a:r>
          </a:p>
        </p:txBody>
      </p:sp>
      <p:pic>
        <p:nvPicPr>
          <p:cNvPr id="5" name="Audio 4">
            <a:hlinkClick r:id="" action="ppaction://media"/>
            <a:extLst>
              <a:ext uri="{FF2B5EF4-FFF2-40B4-BE49-F238E27FC236}">
                <a16:creationId xmlns:a16="http://schemas.microsoft.com/office/drawing/2014/main" id="{69D79936-714C-5467-EB61-F5FC921C100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56619040"/>
      </p:ext>
    </p:extLst>
  </p:cSld>
  <p:clrMapOvr>
    <a:masterClrMapping/>
  </p:clrMapOvr>
  <mc:AlternateContent xmlns:mc="http://schemas.openxmlformats.org/markup-compatibility/2006">
    <mc:Choice xmlns:p14="http://schemas.microsoft.com/office/powerpoint/2010/main" Requires="p14">
      <p:transition spd="slow" p14:dur="2000" advTm="49584"/>
    </mc:Choice>
    <mc:Fallback>
      <p:transition spd="slow" advTm="49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3A13-03CF-030D-5C34-10D4AFD17A36}"/>
              </a:ext>
            </a:extLst>
          </p:cNvPr>
          <p:cNvSpPr>
            <a:spLocks noGrp="1"/>
          </p:cNvSpPr>
          <p:nvPr>
            <p:ph type="title"/>
          </p:nvPr>
        </p:nvSpPr>
        <p:spPr/>
        <p:txBody>
          <a:bodyPr/>
          <a:lstStyle/>
          <a:p>
            <a:r>
              <a:rPr lang="en-US" dirty="0"/>
              <a:t>Experiment and results</a:t>
            </a:r>
          </a:p>
        </p:txBody>
      </p:sp>
      <p:sp>
        <p:nvSpPr>
          <p:cNvPr id="3" name="Content Placeholder 2">
            <a:extLst>
              <a:ext uri="{FF2B5EF4-FFF2-40B4-BE49-F238E27FC236}">
                <a16:creationId xmlns:a16="http://schemas.microsoft.com/office/drawing/2014/main" id="{59D41883-10C6-E74A-34CC-3A3B14C6B883}"/>
              </a:ext>
            </a:extLst>
          </p:cNvPr>
          <p:cNvSpPr>
            <a:spLocks noGrp="1"/>
          </p:cNvSpPr>
          <p:nvPr>
            <p:ph idx="1"/>
          </p:nvPr>
        </p:nvSpPr>
        <p:spPr/>
        <p:txBody>
          <a:bodyPr/>
          <a:lstStyle/>
          <a:p>
            <a:r>
              <a:rPr lang="en-US" dirty="0"/>
              <a:t>Experiment on implementation of dropout:</a:t>
            </a:r>
          </a:p>
          <a:p>
            <a:pPr lvl="1"/>
            <a:r>
              <a:rPr lang="en-US" dirty="0"/>
              <a:t>with or without dropout;</a:t>
            </a:r>
          </a:p>
          <a:p>
            <a:pPr lvl="1"/>
            <a:r>
              <a:rPr lang="en-US" dirty="0"/>
              <a:t>different dropout rate;</a:t>
            </a:r>
          </a:p>
        </p:txBody>
      </p:sp>
      <p:sp>
        <p:nvSpPr>
          <p:cNvPr id="15" name="TextBox 14">
            <a:extLst>
              <a:ext uri="{FF2B5EF4-FFF2-40B4-BE49-F238E27FC236}">
                <a16:creationId xmlns:a16="http://schemas.microsoft.com/office/drawing/2014/main" id="{8DCC228C-4F99-203E-365F-B6827DB33824}"/>
              </a:ext>
            </a:extLst>
          </p:cNvPr>
          <p:cNvSpPr txBox="1"/>
          <p:nvPr/>
        </p:nvSpPr>
        <p:spPr>
          <a:xfrm>
            <a:off x="-900265" y="5687409"/>
            <a:ext cx="6100548" cy="338554"/>
          </a:xfrm>
          <a:prstGeom prst="rect">
            <a:avLst/>
          </a:prstGeom>
          <a:noFill/>
        </p:spPr>
        <p:txBody>
          <a:bodyPr wrap="square">
            <a:spAutoFit/>
          </a:bodyPr>
          <a:lstStyle/>
          <a:p>
            <a:pPr algn="ctr"/>
            <a:r>
              <a:rPr lang="en-US" sz="1600" dirty="0"/>
              <a:t>a) Generated images without dropout</a:t>
            </a:r>
          </a:p>
        </p:txBody>
      </p:sp>
      <p:sp>
        <p:nvSpPr>
          <p:cNvPr id="17" name="TextBox 16">
            <a:extLst>
              <a:ext uri="{FF2B5EF4-FFF2-40B4-BE49-F238E27FC236}">
                <a16:creationId xmlns:a16="http://schemas.microsoft.com/office/drawing/2014/main" id="{90E41C46-7193-438A-3E40-A8BFA2E9A791}"/>
              </a:ext>
            </a:extLst>
          </p:cNvPr>
          <p:cNvSpPr txBox="1"/>
          <p:nvPr/>
        </p:nvSpPr>
        <p:spPr>
          <a:xfrm>
            <a:off x="2822713" y="5723769"/>
            <a:ext cx="6546574" cy="338554"/>
          </a:xfrm>
          <a:prstGeom prst="rect">
            <a:avLst/>
          </a:prstGeom>
          <a:noFill/>
        </p:spPr>
        <p:txBody>
          <a:bodyPr wrap="square">
            <a:spAutoFit/>
          </a:bodyPr>
          <a:lstStyle/>
          <a:p>
            <a:pPr algn="ctr"/>
            <a:r>
              <a:rPr lang="en-US" sz="1600" dirty="0"/>
              <a:t>b) Generated images with dropout rate = 0.5</a:t>
            </a:r>
          </a:p>
        </p:txBody>
      </p:sp>
      <p:sp>
        <p:nvSpPr>
          <p:cNvPr id="19" name="TextBox 18">
            <a:extLst>
              <a:ext uri="{FF2B5EF4-FFF2-40B4-BE49-F238E27FC236}">
                <a16:creationId xmlns:a16="http://schemas.microsoft.com/office/drawing/2014/main" id="{A8764C19-3F68-0DDA-A53D-7A029F454867}"/>
              </a:ext>
            </a:extLst>
          </p:cNvPr>
          <p:cNvSpPr txBox="1"/>
          <p:nvPr/>
        </p:nvSpPr>
        <p:spPr>
          <a:xfrm>
            <a:off x="6699559" y="5714927"/>
            <a:ext cx="6546574" cy="338554"/>
          </a:xfrm>
          <a:prstGeom prst="rect">
            <a:avLst/>
          </a:prstGeom>
          <a:noFill/>
        </p:spPr>
        <p:txBody>
          <a:bodyPr wrap="square">
            <a:spAutoFit/>
          </a:bodyPr>
          <a:lstStyle/>
          <a:p>
            <a:pPr algn="ctr"/>
            <a:r>
              <a:rPr lang="en-US" sz="1600" dirty="0"/>
              <a:t>c) Generated images with dropout rate = 0.1</a:t>
            </a:r>
          </a:p>
        </p:txBody>
      </p:sp>
      <p:pic>
        <p:nvPicPr>
          <p:cNvPr id="8" name="Picture 7" descr="A collage of a person's face&#10;&#10;Description automatically generated with medium confidence">
            <a:extLst>
              <a:ext uri="{FF2B5EF4-FFF2-40B4-BE49-F238E27FC236}">
                <a16:creationId xmlns:a16="http://schemas.microsoft.com/office/drawing/2014/main" id="{3B58EC55-5B55-A667-C82A-95DE457849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488" y="3730324"/>
            <a:ext cx="4031042" cy="1931256"/>
          </a:xfrm>
          <a:prstGeom prst="rect">
            <a:avLst/>
          </a:prstGeom>
        </p:spPr>
      </p:pic>
      <p:pic>
        <p:nvPicPr>
          <p:cNvPr id="11" name="Picture 10" descr="A collage of a person's face&#10;&#10;Description automatically generated with medium confidence">
            <a:extLst>
              <a:ext uri="{FF2B5EF4-FFF2-40B4-BE49-F238E27FC236}">
                <a16:creationId xmlns:a16="http://schemas.microsoft.com/office/drawing/2014/main" id="{9EF041EE-4675-DBB0-8AF4-3FE12241EC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530" y="3721383"/>
            <a:ext cx="3986486" cy="2002386"/>
          </a:xfrm>
          <a:prstGeom prst="rect">
            <a:avLst/>
          </a:prstGeom>
        </p:spPr>
      </p:pic>
      <p:pic>
        <p:nvPicPr>
          <p:cNvPr id="14" name="Picture 13" descr="A collage of a person's face&#10;&#10;Description automatically generated">
            <a:extLst>
              <a:ext uri="{FF2B5EF4-FFF2-40B4-BE49-F238E27FC236}">
                <a16:creationId xmlns:a16="http://schemas.microsoft.com/office/drawing/2014/main" id="{4C07F7AE-F46E-87DA-5B6B-5B89232BE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7874" y="3653904"/>
            <a:ext cx="3995184" cy="2006756"/>
          </a:xfrm>
          <a:prstGeom prst="rect">
            <a:avLst/>
          </a:prstGeom>
        </p:spPr>
      </p:pic>
      <p:pic>
        <p:nvPicPr>
          <p:cNvPr id="6" name="Audio 5">
            <a:hlinkClick r:id="" action="ppaction://media"/>
            <a:extLst>
              <a:ext uri="{FF2B5EF4-FFF2-40B4-BE49-F238E27FC236}">
                <a16:creationId xmlns:a16="http://schemas.microsoft.com/office/drawing/2014/main" id="{E9FB8C7C-82A5-E06C-6ABA-02F00D114E8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97571279"/>
      </p:ext>
    </p:extLst>
  </p:cSld>
  <p:clrMapOvr>
    <a:masterClrMapping/>
  </p:clrMapOvr>
  <mc:AlternateContent xmlns:mc="http://schemas.openxmlformats.org/markup-compatibility/2006">
    <mc:Choice xmlns:p14="http://schemas.microsoft.com/office/powerpoint/2010/main" Requires="p14">
      <p:transition spd="slow" p14:dur="2000" advTm="7045"/>
    </mc:Choice>
    <mc:Fallback>
      <p:transition spd="slow" advTm="7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5917-C020-9DD0-21BE-73848BC2A48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723908E-6618-7762-D13F-0037BB765307}"/>
              </a:ext>
            </a:extLst>
          </p:cNvPr>
          <p:cNvSpPr>
            <a:spLocks noGrp="1"/>
          </p:cNvSpPr>
          <p:nvPr>
            <p:ph idx="1"/>
          </p:nvPr>
        </p:nvSpPr>
        <p:spPr/>
        <p:txBody>
          <a:bodyPr/>
          <a:lstStyle/>
          <a:p>
            <a:r>
              <a:rPr lang="en-US" dirty="0"/>
              <a:t>Future exploration: Instance-Conditioned Generative Adversarial Networks (IC-GANs):</a:t>
            </a:r>
          </a:p>
          <a:p>
            <a:pPr lvl="1"/>
            <a:r>
              <a:rPr lang="en-US" dirty="0"/>
              <a:t>Inspired from kernel density estimation</a:t>
            </a:r>
          </a:p>
          <a:p>
            <a:pPr lvl="1"/>
            <a:r>
              <a:rPr lang="en-US" dirty="0"/>
              <a:t>Non-parametric approach for modeling distribution of complex datasets</a:t>
            </a:r>
          </a:p>
        </p:txBody>
      </p:sp>
      <p:pic>
        <p:nvPicPr>
          <p:cNvPr id="5" name="Audio 4">
            <a:hlinkClick r:id="" action="ppaction://media"/>
            <a:extLst>
              <a:ext uri="{FF2B5EF4-FFF2-40B4-BE49-F238E27FC236}">
                <a16:creationId xmlns:a16="http://schemas.microsoft.com/office/drawing/2014/main" id="{D7D51ABC-6723-CBD3-A190-B5012DF049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00186240"/>
      </p:ext>
    </p:extLst>
  </p:cSld>
  <p:clrMapOvr>
    <a:masterClrMapping/>
  </p:clrMapOvr>
  <mc:AlternateContent xmlns:mc="http://schemas.openxmlformats.org/markup-compatibility/2006">
    <mc:Choice xmlns:p14="http://schemas.microsoft.com/office/powerpoint/2010/main" Requires="p14">
      <p:transition spd="slow" p14:dur="2000" advTm="27339"/>
    </mc:Choice>
    <mc:Fallback>
      <p:transition spd="slow" advTm="27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17BFA5B-EB11-3E89-4519-1392CF23FAE9}"/>
              </a:ext>
            </a:extLst>
          </p:cNvPr>
          <p:cNvSpPr>
            <a:spLocks noGrp="1"/>
          </p:cNvSpPr>
          <p:nvPr>
            <p:ph type="ctrTitle"/>
          </p:nvPr>
        </p:nvSpPr>
        <p:spPr>
          <a:xfrm>
            <a:off x="1752966" y="1427304"/>
            <a:ext cx="8686800" cy="3241515"/>
          </a:xfrm>
        </p:spPr>
        <p:txBody>
          <a:bodyPr anchor="ctr">
            <a:normAutofit/>
          </a:bodyPr>
          <a:lstStyle/>
          <a:p>
            <a:pPr algn="ctr"/>
            <a:r>
              <a:rPr lang="en-US" sz="5400" dirty="0"/>
              <a:t>Thank you!</a:t>
            </a:r>
          </a:p>
        </p:txBody>
      </p:sp>
      <p:sp>
        <p:nvSpPr>
          <p:cNvPr id="5" name="Subtitle 4">
            <a:extLst>
              <a:ext uri="{FF2B5EF4-FFF2-40B4-BE49-F238E27FC236}">
                <a16:creationId xmlns:a16="http://schemas.microsoft.com/office/drawing/2014/main" id="{0921B4C4-53A5-0E6E-B690-997BAF300105}"/>
              </a:ext>
            </a:extLst>
          </p:cNvPr>
          <p:cNvSpPr>
            <a:spLocks noGrp="1"/>
          </p:cNvSpPr>
          <p:nvPr>
            <p:ph type="subTitle" idx="1"/>
          </p:nvPr>
        </p:nvSpPr>
        <p:spPr>
          <a:xfrm>
            <a:off x="1752966" y="5132139"/>
            <a:ext cx="8686800" cy="631270"/>
          </a:xfrm>
        </p:spPr>
        <p:txBody>
          <a:bodyPr>
            <a:normAutofit/>
          </a:bodyPr>
          <a:lstStyle/>
          <a:p>
            <a:endParaRPr lang="en-US"/>
          </a:p>
        </p:txBody>
      </p:sp>
      <p:cxnSp>
        <p:nvCxnSpPr>
          <p:cNvPr id="12" name="Straight Connector 11">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923706"/>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49E81EAB-A446-D7B6-053F-630F088D14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2655930"/>
      </p:ext>
    </p:extLst>
  </p:cSld>
  <p:clrMapOvr>
    <a:masterClrMapping/>
  </p:clrMapOvr>
  <mc:AlternateContent xmlns:mc="http://schemas.openxmlformats.org/markup-compatibility/2006">
    <mc:Choice xmlns:p14="http://schemas.microsoft.com/office/powerpoint/2010/main" Requires="p14">
      <p:transition spd="slow" p14:dur="2000" advTm="242"/>
    </mc:Choice>
    <mc:Fallback>
      <p:transition spd="slow" advTm="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FB31-F73A-7977-346C-3B6A26DAB1FF}"/>
              </a:ext>
            </a:extLst>
          </p:cNvPr>
          <p:cNvSpPr>
            <a:spLocks noGrp="1"/>
          </p:cNvSpPr>
          <p:nvPr>
            <p:ph type="title"/>
          </p:nvPr>
        </p:nvSpPr>
        <p:spPr>
          <a:xfrm>
            <a:off x="1451578" y="762408"/>
            <a:ext cx="9603275" cy="1049235"/>
          </a:xfrm>
        </p:spPr>
        <p:txBody>
          <a:bodyPr/>
          <a:lstStyle/>
          <a:p>
            <a:r>
              <a:rPr lang="en-US" dirty="0"/>
              <a:t>Introduction</a:t>
            </a:r>
          </a:p>
        </p:txBody>
      </p:sp>
      <p:sp>
        <p:nvSpPr>
          <p:cNvPr id="3" name="Content Placeholder 2">
            <a:extLst>
              <a:ext uri="{FF2B5EF4-FFF2-40B4-BE49-F238E27FC236}">
                <a16:creationId xmlns:a16="http://schemas.microsoft.com/office/drawing/2014/main" id="{02421009-1FC5-4BD4-0ED4-5897779B8A4C}"/>
              </a:ext>
            </a:extLst>
          </p:cNvPr>
          <p:cNvSpPr>
            <a:spLocks noGrp="1"/>
          </p:cNvSpPr>
          <p:nvPr>
            <p:ph idx="1"/>
          </p:nvPr>
        </p:nvSpPr>
        <p:spPr/>
        <p:txBody>
          <a:bodyPr/>
          <a:lstStyle/>
          <a:p>
            <a:pPr>
              <a:buFont typeface="Arial" panose="020B0604020202020204" pitchFamily="34" charset="0"/>
              <a:buChar char="•"/>
            </a:pPr>
            <a:r>
              <a:rPr lang="en-US" b="0" i="0" dirty="0">
                <a:effectLst/>
                <a:latin typeface="Arial" panose="020B0604020202020204" pitchFamily="34" charset="0"/>
              </a:rPr>
              <a:t>Generative adversarial network (GAN) is deep learnin</a:t>
            </a:r>
            <a:r>
              <a:rPr lang="en-US" dirty="0">
                <a:latin typeface="Arial" panose="020B0604020202020204" pitchFamily="34" charset="0"/>
              </a:rPr>
              <a:t>g model to capture the training data’s distribution to generate new data from that same distribution.</a:t>
            </a:r>
          </a:p>
          <a:p>
            <a:pPr>
              <a:buFont typeface="Arial" panose="020B0604020202020204" pitchFamily="34" charset="0"/>
              <a:buChar char="•"/>
            </a:pPr>
            <a:r>
              <a:rPr lang="en-US" dirty="0">
                <a:latin typeface="Arial" panose="020B0604020202020204" pitchFamily="34" charset="0"/>
              </a:rPr>
              <a:t>GANs are made up of two distinct models: a generator and a discriminator. </a:t>
            </a:r>
          </a:p>
          <a:p>
            <a:pPr>
              <a:buFont typeface="Arial" panose="020B0604020202020204" pitchFamily="34" charset="0"/>
              <a:buChar char="•"/>
            </a:pPr>
            <a:r>
              <a:rPr lang="en-US" dirty="0">
                <a:latin typeface="Arial" panose="020B0604020202020204" pitchFamily="34" charset="0"/>
              </a:rPr>
              <a:t>Deep convolutional GAN is a direct extension of GANs which uses convolutional and convolutional transpose layers in discriminator and generator.</a:t>
            </a:r>
            <a:endParaRPr lang="en-US" dirty="0"/>
          </a:p>
        </p:txBody>
      </p:sp>
      <p:pic>
        <p:nvPicPr>
          <p:cNvPr id="7" name="Audio 6">
            <a:hlinkClick r:id="" action="ppaction://media"/>
            <a:extLst>
              <a:ext uri="{FF2B5EF4-FFF2-40B4-BE49-F238E27FC236}">
                <a16:creationId xmlns:a16="http://schemas.microsoft.com/office/drawing/2014/main" id="{C36633A3-AF4F-35ED-B27C-919518CA6B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64000693"/>
      </p:ext>
    </p:extLst>
  </p:cSld>
  <p:clrMapOvr>
    <a:masterClrMapping/>
  </p:clrMapOvr>
  <mc:AlternateContent xmlns:mc="http://schemas.openxmlformats.org/markup-compatibility/2006">
    <mc:Choice xmlns:p14="http://schemas.microsoft.com/office/powerpoint/2010/main" Requires="p14">
      <p:transition spd="slow" p14:dur="2000" advTm="50188"/>
    </mc:Choice>
    <mc:Fallback>
      <p:transition spd="slow" advTm="50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C99E-51FD-456C-F47F-72011419C8FE}"/>
              </a:ext>
            </a:extLst>
          </p:cNvPr>
          <p:cNvSpPr>
            <a:spLocks noGrp="1"/>
          </p:cNvSpPr>
          <p:nvPr>
            <p:ph type="title"/>
          </p:nvPr>
        </p:nvSpPr>
        <p:spPr/>
        <p:txBody>
          <a:bodyPr/>
          <a:lstStyle/>
          <a:p>
            <a:r>
              <a:rPr lang="en-US" dirty="0"/>
              <a:t>Methodology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032EE1-D6DA-B569-29CD-19CA9DCDA753}"/>
                  </a:ext>
                </a:extLst>
              </p:cNvPr>
              <p:cNvSpPr>
                <a:spLocks noGrp="1"/>
              </p:cNvSpPr>
              <p:nvPr>
                <p:ph idx="1"/>
              </p:nvPr>
            </p:nvSpPr>
            <p:spPr/>
            <p:txBody>
              <a:bodyPr/>
              <a:lstStyle/>
              <a:p>
                <a:r>
                  <a:rPr lang="en-US" dirty="0"/>
                  <a:t>A zero-sum game:</a:t>
                </a:r>
              </a:p>
              <a:p>
                <a:pPr lvl="1"/>
                <a:r>
                  <a:rPr lang="en-US" dirty="0"/>
                  <a:t>Generator tries to minimize the probability that discriminator will predict its outputs are fake:</a:t>
                </a:r>
              </a:p>
              <a:p>
                <a:pPr marL="914400"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𝐷</m:t>
                          </m:r>
                          <m:d>
                            <m:dPr>
                              <m:ctrlPr>
                                <a:rPr lang="en-US" i="1">
                                  <a:latin typeface="Cambria Math" panose="02040503050406030204" pitchFamily="18" charset="0"/>
                                </a:rPr>
                              </m:ctrlPr>
                            </m:dPr>
                            <m:e>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d>
                        </m:e>
                      </m:func>
                    </m:oMath>
                  </m:oMathPara>
                </a14:m>
                <a:endParaRPr lang="en-US" dirty="0"/>
              </a:p>
              <a:p>
                <a:pPr lvl="1"/>
                <a:r>
                  <a:rPr lang="en-US" dirty="0"/>
                  <a:t>D</a:t>
                </a:r>
                <a:r>
                  <a:rPr lang="en-US" altLang="zh-CN" dirty="0"/>
                  <a:t>iscriminator</a:t>
                </a:r>
                <a:r>
                  <a:rPr lang="en-US" dirty="0"/>
                  <a:t> tries to maximize the probability it correctly classifies reals and fakes:</a:t>
                </a:r>
              </a:p>
              <a:p>
                <a:pPr marL="914400" lvl="2"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oMath>
                  </m:oMathPara>
                </a14:m>
                <a:endParaRPr lang="en-US" dirty="0"/>
              </a:p>
              <a:p>
                <a:r>
                  <a:rPr lang="en-US" dirty="0"/>
                  <a:t>Loss function: </a:t>
                </a:r>
                <a:endParaRPr lang="en-US"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𝐷</m:t>
                                  </m:r>
                                </m:lim>
                              </m:limLow>
                            </m:fName>
                            <m:e>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e>
                              </m:d>
                            </m:e>
                          </m:func>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m:rPr>
                              <m:sty m:val="p"/>
                            </m:rPr>
                            <a:rPr lang="en-US" altLang="zh-CN" i="1">
                              <a:latin typeface="Cambria Math" panose="02040503050406030204" pitchFamily="18" charset="0"/>
                            </a:rPr>
                            <m:t>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ub>
                      </m:sSub>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𝑧</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𝑔</m:t>
                              </m:r>
                            </m:sub>
                          </m:sSub>
                          <m:r>
                            <a:rPr lang="en-US" altLang="zh-CN" i="1">
                              <a:latin typeface="Cambria Math" panose="02040503050406030204" pitchFamily="18" charset="0"/>
                            </a:rPr>
                            <m:t>(</m:t>
                          </m:r>
                          <m:r>
                            <a:rPr lang="en-US" altLang="zh-CN" b="0" i="1" smtClean="0">
                              <a:latin typeface="Cambria Math" panose="02040503050406030204" pitchFamily="18" charset="0"/>
                            </a:rPr>
                            <m:t>𝑧</m:t>
                          </m:r>
                          <m:r>
                            <a:rPr lang="en-US" altLang="zh-CN" i="1">
                              <a:latin typeface="Cambria Math" panose="02040503050406030204" pitchFamily="18" charset="0"/>
                            </a:rPr>
                            <m:t>)</m:t>
                          </m:r>
                        </m:sub>
                      </m:sSub>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𝐷</m:t>
                              </m:r>
                              <m:d>
                                <m:dPr>
                                  <m:ctrlPr>
                                    <a:rPr lang="en-US" i="1">
                                      <a:latin typeface="Cambria Math" panose="02040503050406030204" pitchFamily="18" charset="0"/>
                                    </a:rPr>
                                  </m:ctrlPr>
                                </m:dPr>
                                <m:e>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d>
                            </m:e>
                          </m:func>
                        </m:e>
                      </m:d>
                    </m:oMath>
                  </m:oMathPara>
                </a14:m>
                <a:endParaRPr lang="en-US" dirty="0"/>
              </a:p>
            </p:txBody>
          </p:sp>
        </mc:Choice>
        <mc:Fallback xmlns="">
          <p:sp>
            <p:nvSpPr>
              <p:cNvPr id="3" name="Content Placeholder 2">
                <a:extLst>
                  <a:ext uri="{FF2B5EF4-FFF2-40B4-BE49-F238E27FC236}">
                    <a16:creationId xmlns:a16="http://schemas.microsoft.com/office/drawing/2014/main" id="{7F032EE1-D6DA-B569-29CD-19CA9DCDA753}"/>
                  </a:ext>
                </a:extLst>
              </p:cNvPr>
              <p:cNvSpPr>
                <a:spLocks noGrp="1" noRot="1" noChangeAspect="1" noMove="1" noResize="1" noEditPoints="1" noAdjustHandles="1" noChangeArrowheads="1" noChangeShapeType="1" noTextEdit="1"/>
              </p:cNvSpPr>
              <p:nvPr>
                <p:ph idx="1"/>
              </p:nvPr>
            </p:nvSpPr>
            <p:spPr>
              <a:blipFill>
                <a:blip r:embed="rId5"/>
                <a:stretch>
                  <a:fillRect l="-571" t="-177" r="-508"/>
                </a:stretch>
              </a:blipFill>
            </p:spPr>
            <p:txBody>
              <a:bodyPr/>
              <a:lstStyle/>
              <a:p>
                <a:r>
                  <a:rPr lang="en-US">
                    <a:noFill/>
                  </a:rPr>
                  <a:t> </a:t>
                </a:r>
              </a:p>
            </p:txBody>
          </p:sp>
        </mc:Fallback>
      </mc:AlternateContent>
      <p:pic>
        <p:nvPicPr>
          <p:cNvPr id="9" name="Audio 8">
            <a:hlinkClick r:id="" action="ppaction://media"/>
            <a:extLst>
              <a:ext uri="{FF2B5EF4-FFF2-40B4-BE49-F238E27FC236}">
                <a16:creationId xmlns:a16="http://schemas.microsoft.com/office/drawing/2014/main" id="{E2FF3434-D9EA-60AD-84D8-B815216E97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31898366"/>
      </p:ext>
    </p:extLst>
  </p:cSld>
  <p:clrMapOvr>
    <a:masterClrMapping/>
  </p:clrMapOvr>
  <mc:AlternateContent xmlns:mc="http://schemas.openxmlformats.org/markup-compatibility/2006">
    <mc:Choice xmlns:p14="http://schemas.microsoft.com/office/powerpoint/2010/main" Requires="p14">
      <p:transition spd="slow" p14:dur="2000" advTm="82719"/>
    </mc:Choice>
    <mc:Fallback>
      <p:transition spd="slow" advTm="82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A92D9-346C-8099-FF38-A6ACB0F5B801}"/>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36010AD-8E44-43ED-40A6-6EE721C46E67}"/>
              </a:ext>
            </a:extLst>
          </p:cNvPr>
          <p:cNvSpPr>
            <a:spLocks noGrp="1"/>
          </p:cNvSpPr>
          <p:nvPr>
            <p:ph idx="1"/>
          </p:nvPr>
        </p:nvSpPr>
        <p:spPr/>
        <p:txBody>
          <a:bodyPr/>
          <a:lstStyle/>
          <a:p>
            <a:r>
              <a:rPr lang="en-US" dirty="0"/>
              <a:t>Generator architecture:</a:t>
            </a:r>
          </a:p>
          <a:p>
            <a:endParaRPr lang="en-US" dirty="0"/>
          </a:p>
          <a:p>
            <a:endParaRPr lang="en-US" dirty="0"/>
          </a:p>
          <a:p>
            <a:endParaRPr lang="en-US" dirty="0"/>
          </a:p>
          <a:p>
            <a:endParaRPr lang="en-US" dirty="0"/>
          </a:p>
        </p:txBody>
      </p:sp>
      <p:pic>
        <p:nvPicPr>
          <p:cNvPr id="5" name="Picture 4" descr="A picture containing logo&#10;&#10;Description automatically generated">
            <a:extLst>
              <a:ext uri="{FF2B5EF4-FFF2-40B4-BE49-F238E27FC236}">
                <a16:creationId xmlns:a16="http://schemas.microsoft.com/office/drawing/2014/main" id="{26BB1942-2ED1-D21F-C1FF-3080097925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7079" y="3429000"/>
            <a:ext cx="8867775" cy="2581275"/>
          </a:xfrm>
          <a:prstGeom prst="rect">
            <a:avLst/>
          </a:prstGeom>
        </p:spPr>
      </p:pic>
      <p:pic>
        <p:nvPicPr>
          <p:cNvPr id="8" name="Audio 7">
            <a:hlinkClick r:id="" action="ppaction://media"/>
            <a:extLst>
              <a:ext uri="{FF2B5EF4-FFF2-40B4-BE49-F238E27FC236}">
                <a16:creationId xmlns:a16="http://schemas.microsoft.com/office/drawing/2014/main" id="{3D49E442-AA68-0EB9-A3F9-8DF77CB08C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30760523"/>
      </p:ext>
    </p:extLst>
  </p:cSld>
  <p:clrMapOvr>
    <a:masterClrMapping/>
  </p:clrMapOvr>
  <mc:AlternateContent xmlns:mc="http://schemas.openxmlformats.org/markup-compatibility/2006">
    <mc:Choice xmlns:p14="http://schemas.microsoft.com/office/powerpoint/2010/main" Requires="p14">
      <p:transition spd="slow" p14:dur="2000" advTm="45799"/>
    </mc:Choice>
    <mc:Fallback>
      <p:transition spd="slow" advTm="4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D606-40FE-E054-575C-07A581CD695D}"/>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33561428-7B93-CB0F-9B72-BBE7A6D07546}"/>
              </a:ext>
            </a:extLst>
          </p:cNvPr>
          <p:cNvSpPr>
            <a:spLocks noGrp="1"/>
          </p:cNvSpPr>
          <p:nvPr>
            <p:ph idx="1"/>
          </p:nvPr>
        </p:nvSpPr>
        <p:spPr/>
        <p:txBody>
          <a:bodyPr/>
          <a:lstStyle/>
          <a:p>
            <a:r>
              <a:rPr lang="en-US" dirty="0"/>
              <a:t>Discriminator architecture </a:t>
            </a:r>
          </a:p>
        </p:txBody>
      </p:sp>
      <p:pic>
        <p:nvPicPr>
          <p:cNvPr id="5" name="Picture 4" descr="Logo&#10;&#10;Description automatically generated with medium confidence">
            <a:extLst>
              <a:ext uri="{FF2B5EF4-FFF2-40B4-BE49-F238E27FC236}">
                <a16:creationId xmlns:a16="http://schemas.microsoft.com/office/drawing/2014/main" id="{06E2362E-F14A-CAE3-CB14-76205775B9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0829" y="3852365"/>
            <a:ext cx="9344025" cy="2019300"/>
          </a:xfrm>
          <a:prstGeom prst="rect">
            <a:avLst/>
          </a:prstGeom>
        </p:spPr>
      </p:pic>
      <p:pic>
        <p:nvPicPr>
          <p:cNvPr id="7" name="Audio 6">
            <a:hlinkClick r:id="" action="ppaction://media"/>
            <a:extLst>
              <a:ext uri="{FF2B5EF4-FFF2-40B4-BE49-F238E27FC236}">
                <a16:creationId xmlns:a16="http://schemas.microsoft.com/office/drawing/2014/main" id="{01811CE8-F046-62C3-A2D7-EBBB119359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29534158"/>
      </p:ext>
    </p:extLst>
  </p:cSld>
  <p:clrMapOvr>
    <a:masterClrMapping/>
  </p:clrMapOvr>
  <mc:AlternateContent xmlns:mc="http://schemas.openxmlformats.org/markup-compatibility/2006">
    <mc:Choice xmlns:p14="http://schemas.microsoft.com/office/powerpoint/2010/main" Requires="p14">
      <p:transition spd="slow" p14:dur="2000" advTm="42379"/>
    </mc:Choice>
    <mc:Fallback>
      <p:transition spd="slow" advTm="42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3034-3D00-1617-43D6-032735B753E4}"/>
              </a:ext>
            </a:extLst>
          </p:cNvPr>
          <p:cNvSpPr>
            <a:spLocks noGrp="1"/>
          </p:cNvSpPr>
          <p:nvPr>
            <p:ph type="title"/>
          </p:nvPr>
        </p:nvSpPr>
        <p:spPr/>
        <p:txBody>
          <a:bodyPr/>
          <a:lstStyle/>
          <a:p>
            <a:r>
              <a:rPr lang="en-US" dirty="0"/>
              <a:t>Experiment and results</a:t>
            </a:r>
          </a:p>
        </p:txBody>
      </p:sp>
      <p:sp>
        <p:nvSpPr>
          <p:cNvPr id="3" name="Content Placeholder 2">
            <a:extLst>
              <a:ext uri="{FF2B5EF4-FFF2-40B4-BE49-F238E27FC236}">
                <a16:creationId xmlns:a16="http://schemas.microsoft.com/office/drawing/2014/main" id="{7301F879-C402-0F99-7CAA-062163A0AB7A}"/>
              </a:ext>
            </a:extLst>
          </p:cNvPr>
          <p:cNvSpPr>
            <a:spLocks noGrp="1"/>
          </p:cNvSpPr>
          <p:nvPr>
            <p:ph idx="1"/>
          </p:nvPr>
        </p:nvSpPr>
        <p:spPr/>
        <p:txBody>
          <a:bodyPr/>
          <a:lstStyle/>
          <a:p>
            <a:r>
              <a:rPr lang="en-US" dirty="0"/>
              <a:t>Ablation experiment on implementation of batch normalization after convolutional and convolutional-transpose layers.</a:t>
            </a:r>
          </a:p>
          <a:p>
            <a:pPr marL="0" indent="0">
              <a:buNone/>
            </a:pPr>
            <a:endParaRPr lang="en-US" dirty="0"/>
          </a:p>
          <a:p>
            <a:endParaRPr lang="en-US" dirty="0"/>
          </a:p>
        </p:txBody>
      </p:sp>
      <p:pic>
        <p:nvPicPr>
          <p:cNvPr id="5" name="Picture 4" descr="Without Batchnorm">
            <a:extLst>
              <a:ext uri="{FF2B5EF4-FFF2-40B4-BE49-F238E27FC236}">
                <a16:creationId xmlns:a16="http://schemas.microsoft.com/office/drawing/2014/main" id="{1E01AEA4-0FD4-BE8A-0946-3942F0B42A51}"/>
              </a:ext>
            </a:extLst>
          </p:cNvPr>
          <p:cNvPicPr>
            <a:picLocks noChangeAspect="1"/>
          </p:cNvPicPr>
          <p:nvPr/>
        </p:nvPicPr>
        <p:blipFill rotWithShape="1">
          <a:blip r:embed="rId5">
            <a:extLst>
              <a:ext uri="{28A0092B-C50C-407E-A947-70E740481C1C}">
                <a14:useLocalDpi xmlns:a14="http://schemas.microsoft.com/office/drawing/2010/main" val="0"/>
              </a:ext>
            </a:extLst>
          </a:blip>
          <a:srcRect t="3802"/>
          <a:stretch/>
        </p:blipFill>
        <p:spPr>
          <a:xfrm>
            <a:off x="2511752" y="3530767"/>
            <a:ext cx="3459634" cy="1935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98AC1DCA-A77C-2158-FE85-158BC8723F8C}"/>
              </a:ext>
            </a:extLst>
          </p:cNvPr>
          <p:cNvSpPr txBox="1"/>
          <p:nvPr/>
        </p:nvSpPr>
        <p:spPr>
          <a:xfrm>
            <a:off x="2435961" y="5522171"/>
            <a:ext cx="3535426" cy="338554"/>
          </a:xfrm>
          <a:prstGeom prst="rect">
            <a:avLst/>
          </a:prstGeom>
          <a:noFill/>
        </p:spPr>
        <p:txBody>
          <a:bodyPr wrap="square" rtlCol="0">
            <a:spAutoFit/>
          </a:bodyPr>
          <a:lstStyle/>
          <a:p>
            <a:pPr algn="ctr"/>
            <a:r>
              <a:rPr lang="en-US" sz="1600" dirty="0"/>
              <a:t>a) Training loss without batch norm</a:t>
            </a:r>
          </a:p>
        </p:txBody>
      </p:sp>
      <p:pic>
        <p:nvPicPr>
          <p:cNvPr id="8" name="Picture 7" descr="Chart&#10;&#10;Description automatically generated">
            <a:extLst>
              <a:ext uri="{FF2B5EF4-FFF2-40B4-BE49-F238E27FC236}">
                <a16:creationId xmlns:a16="http://schemas.microsoft.com/office/drawing/2014/main" id="{599EFBFD-0019-E01C-A2E3-02D45E060C8B}"/>
              </a:ext>
            </a:extLst>
          </p:cNvPr>
          <p:cNvPicPr>
            <a:picLocks noChangeAspect="1"/>
          </p:cNvPicPr>
          <p:nvPr/>
        </p:nvPicPr>
        <p:blipFill rotWithShape="1">
          <a:blip r:embed="rId6">
            <a:extLst>
              <a:ext uri="{28A0092B-C50C-407E-A947-70E740481C1C}">
                <a14:useLocalDpi xmlns:a14="http://schemas.microsoft.com/office/drawing/2010/main" val="0"/>
              </a:ext>
            </a:extLst>
          </a:blip>
          <a:srcRect t="3802"/>
          <a:stretch/>
        </p:blipFill>
        <p:spPr>
          <a:xfrm>
            <a:off x="6351700" y="3530767"/>
            <a:ext cx="3459634" cy="1935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1773EE6A-E9E9-9284-5E8B-7236A0FB89BD}"/>
              </a:ext>
            </a:extLst>
          </p:cNvPr>
          <p:cNvSpPr txBox="1"/>
          <p:nvPr/>
        </p:nvSpPr>
        <p:spPr>
          <a:xfrm>
            <a:off x="6351700" y="5522171"/>
            <a:ext cx="3459634" cy="338554"/>
          </a:xfrm>
          <a:prstGeom prst="rect">
            <a:avLst/>
          </a:prstGeom>
          <a:noFill/>
        </p:spPr>
        <p:txBody>
          <a:bodyPr wrap="square">
            <a:spAutoFit/>
          </a:bodyPr>
          <a:lstStyle/>
          <a:p>
            <a:pPr algn="ctr"/>
            <a:r>
              <a:rPr lang="en-US" sz="1600" dirty="0"/>
              <a:t>b) Training loss with batch norm</a:t>
            </a:r>
          </a:p>
        </p:txBody>
      </p:sp>
      <p:pic>
        <p:nvPicPr>
          <p:cNvPr id="11" name="Audio 10">
            <a:hlinkClick r:id="" action="ppaction://media"/>
            <a:extLst>
              <a:ext uri="{FF2B5EF4-FFF2-40B4-BE49-F238E27FC236}">
                <a16:creationId xmlns:a16="http://schemas.microsoft.com/office/drawing/2014/main" id="{81AAA339-3F37-DF4E-E26D-F378759FC6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88794395"/>
      </p:ext>
    </p:extLst>
  </p:cSld>
  <p:clrMapOvr>
    <a:masterClrMapping/>
  </p:clrMapOvr>
  <mc:AlternateContent xmlns:mc="http://schemas.openxmlformats.org/markup-compatibility/2006">
    <mc:Choice xmlns:p14="http://schemas.microsoft.com/office/powerpoint/2010/main" Requires="p14">
      <p:transition spd="slow" p14:dur="2000" advTm="25691"/>
    </mc:Choice>
    <mc:Fallback>
      <p:transition spd="slow" advTm="2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3034-3D00-1617-43D6-032735B753E4}"/>
              </a:ext>
            </a:extLst>
          </p:cNvPr>
          <p:cNvSpPr>
            <a:spLocks noGrp="1"/>
          </p:cNvSpPr>
          <p:nvPr>
            <p:ph type="title"/>
          </p:nvPr>
        </p:nvSpPr>
        <p:spPr/>
        <p:txBody>
          <a:bodyPr/>
          <a:lstStyle/>
          <a:p>
            <a:r>
              <a:rPr lang="en-US" dirty="0"/>
              <a:t>Experiment and results</a:t>
            </a:r>
          </a:p>
        </p:txBody>
      </p:sp>
      <p:sp>
        <p:nvSpPr>
          <p:cNvPr id="3" name="Content Placeholder 2">
            <a:extLst>
              <a:ext uri="{FF2B5EF4-FFF2-40B4-BE49-F238E27FC236}">
                <a16:creationId xmlns:a16="http://schemas.microsoft.com/office/drawing/2014/main" id="{7301F879-C402-0F99-7CAA-062163A0AB7A}"/>
              </a:ext>
            </a:extLst>
          </p:cNvPr>
          <p:cNvSpPr>
            <a:spLocks noGrp="1"/>
          </p:cNvSpPr>
          <p:nvPr>
            <p:ph idx="1"/>
          </p:nvPr>
        </p:nvSpPr>
        <p:spPr/>
        <p:txBody>
          <a:bodyPr/>
          <a:lstStyle/>
          <a:p>
            <a:r>
              <a:rPr lang="en-US" dirty="0"/>
              <a:t>Ablation experiment on implementation of batch normalization after convolutional-transpose layers.</a:t>
            </a:r>
          </a:p>
          <a:p>
            <a:pPr marL="0" indent="0">
              <a:buNone/>
            </a:pPr>
            <a:endParaRPr lang="en-US" dirty="0"/>
          </a:p>
          <a:p>
            <a:endParaRPr lang="en-US" dirty="0"/>
          </a:p>
        </p:txBody>
      </p:sp>
      <p:sp>
        <p:nvSpPr>
          <p:cNvPr id="6" name="TextBox 5">
            <a:extLst>
              <a:ext uri="{FF2B5EF4-FFF2-40B4-BE49-F238E27FC236}">
                <a16:creationId xmlns:a16="http://schemas.microsoft.com/office/drawing/2014/main" id="{98AC1DCA-A77C-2158-FE85-158BC8723F8C}"/>
              </a:ext>
            </a:extLst>
          </p:cNvPr>
          <p:cNvSpPr txBox="1"/>
          <p:nvPr/>
        </p:nvSpPr>
        <p:spPr>
          <a:xfrm>
            <a:off x="1451579" y="5490335"/>
            <a:ext cx="4296940" cy="338554"/>
          </a:xfrm>
          <a:prstGeom prst="rect">
            <a:avLst/>
          </a:prstGeom>
          <a:noFill/>
        </p:spPr>
        <p:txBody>
          <a:bodyPr wrap="square" rtlCol="0">
            <a:spAutoFit/>
          </a:bodyPr>
          <a:lstStyle/>
          <a:p>
            <a:pPr algn="ctr"/>
            <a:r>
              <a:rPr lang="en-US" sz="1600" dirty="0"/>
              <a:t>a) Generated images without batch norm</a:t>
            </a:r>
          </a:p>
        </p:txBody>
      </p:sp>
      <p:sp>
        <p:nvSpPr>
          <p:cNvPr id="10" name="TextBox 9">
            <a:extLst>
              <a:ext uri="{FF2B5EF4-FFF2-40B4-BE49-F238E27FC236}">
                <a16:creationId xmlns:a16="http://schemas.microsoft.com/office/drawing/2014/main" id="{1773EE6A-E9E9-9284-5E8B-7236A0FB89BD}"/>
              </a:ext>
            </a:extLst>
          </p:cNvPr>
          <p:cNvSpPr txBox="1"/>
          <p:nvPr/>
        </p:nvSpPr>
        <p:spPr>
          <a:xfrm>
            <a:off x="6755073" y="5511559"/>
            <a:ext cx="4082668" cy="338554"/>
          </a:xfrm>
          <a:prstGeom prst="rect">
            <a:avLst/>
          </a:prstGeom>
          <a:noFill/>
        </p:spPr>
        <p:txBody>
          <a:bodyPr wrap="square">
            <a:spAutoFit/>
          </a:bodyPr>
          <a:lstStyle/>
          <a:p>
            <a:pPr algn="ctr"/>
            <a:r>
              <a:rPr lang="en-US" sz="1600" dirty="0"/>
              <a:t>b) Generated images with batch norm</a:t>
            </a:r>
          </a:p>
        </p:txBody>
      </p:sp>
      <p:pic>
        <p:nvPicPr>
          <p:cNvPr id="7" name="Picture 6" descr="A collage of a person's face&#10;&#10;Description automatically generated with medium confidence">
            <a:extLst>
              <a:ext uri="{FF2B5EF4-FFF2-40B4-BE49-F238E27FC236}">
                <a16:creationId xmlns:a16="http://schemas.microsoft.com/office/drawing/2014/main" id="{E55969F2-8483-DB0A-F8B3-03B5FB93AE6F}"/>
              </a:ext>
            </a:extLst>
          </p:cNvPr>
          <p:cNvPicPr>
            <a:picLocks noChangeAspect="1"/>
          </p:cNvPicPr>
          <p:nvPr/>
        </p:nvPicPr>
        <p:blipFill rotWithShape="1">
          <a:blip r:embed="rId5">
            <a:extLst>
              <a:ext uri="{28A0092B-C50C-407E-A947-70E740481C1C}">
                <a14:useLocalDpi xmlns:a14="http://schemas.microsoft.com/office/drawing/2010/main" val="0"/>
              </a:ext>
            </a:extLst>
          </a:blip>
          <a:srcRect t="2494"/>
          <a:stretch/>
        </p:blipFill>
        <p:spPr>
          <a:xfrm>
            <a:off x="1451579" y="3362137"/>
            <a:ext cx="4296940" cy="2061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ollage of a person's face&#10;&#10;Description automatically generated with medium confidence">
            <a:extLst>
              <a:ext uri="{FF2B5EF4-FFF2-40B4-BE49-F238E27FC236}">
                <a16:creationId xmlns:a16="http://schemas.microsoft.com/office/drawing/2014/main" id="{782DCD92-1F09-1FCC-57BD-A4905A72E96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55073" y="3362137"/>
            <a:ext cx="4082668" cy="20087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Audio 17">
            <a:hlinkClick r:id="" action="ppaction://media"/>
            <a:extLst>
              <a:ext uri="{FF2B5EF4-FFF2-40B4-BE49-F238E27FC236}">
                <a16:creationId xmlns:a16="http://schemas.microsoft.com/office/drawing/2014/main" id="{540F2DFC-EA65-95DB-9C0A-1CF01E8EE8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9866742"/>
      </p:ext>
    </p:extLst>
  </p:cSld>
  <p:clrMapOvr>
    <a:masterClrMapping/>
  </p:clrMapOvr>
  <mc:AlternateContent xmlns:mc="http://schemas.openxmlformats.org/markup-compatibility/2006">
    <mc:Choice xmlns:p14="http://schemas.microsoft.com/office/powerpoint/2010/main" Requires="p14">
      <p:transition spd="slow" p14:dur="2000" advTm="28222"/>
    </mc:Choice>
    <mc:Fallback>
      <p:transition spd="slow" advTm="28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DC02-9183-2A4B-428E-593A60F4D77F}"/>
              </a:ext>
            </a:extLst>
          </p:cNvPr>
          <p:cNvSpPr>
            <a:spLocks noGrp="1"/>
          </p:cNvSpPr>
          <p:nvPr>
            <p:ph type="title"/>
          </p:nvPr>
        </p:nvSpPr>
        <p:spPr/>
        <p:txBody>
          <a:bodyPr/>
          <a:lstStyle/>
          <a:p>
            <a:r>
              <a:rPr lang="en-US" dirty="0"/>
              <a:t>Experiment and results</a:t>
            </a:r>
          </a:p>
        </p:txBody>
      </p:sp>
      <p:sp>
        <p:nvSpPr>
          <p:cNvPr id="3" name="Content Placeholder 2">
            <a:extLst>
              <a:ext uri="{FF2B5EF4-FFF2-40B4-BE49-F238E27FC236}">
                <a16:creationId xmlns:a16="http://schemas.microsoft.com/office/drawing/2014/main" id="{1376EA50-C8EA-CFAD-FA8A-03C4EF1BA4BB}"/>
              </a:ext>
            </a:extLst>
          </p:cNvPr>
          <p:cNvSpPr>
            <a:spLocks noGrp="1"/>
          </p:cNvSpPr>
          <p:nvPr>
            <p:ph idx="1"/>
          </p:nvPr>
        </p:nvSpPr>
        <p:spPr/>
        <p:txBody>
          <a:bodyPr/>
          <a:lstStyle/>
          <a:p>
            <a:r>
              <a:rPr lang="en-US" dirty="0"/>
              <a:t>Experiment on activation function of generator:</a:t>
            </a:r>
          </a:p>
          <a:p>
            <a:pPr lvl="1"/>
            <a:r>
              <a:rPr lang="en-US" dirty="0" err="1"/>
              <a:t>ReLU</a:t>
            </a:r>
            <a:r>
              <a:rPr lang="en-US" dirty="0"/>
              <a:t> or Leaky </a:t>
            </a:r>
            <a:r>
              <a:rPr lang="en-US" dirty="0" err="1"/>
              <a:t>ReLU</a:t>
            </a:r>
            <a:r>
              <a:rPr lang="en-US" dirty="0"/>
              <a:t>;</a:t>
            </a:r>
          </a:p>
          <a:p>
            <a:pPr lvl="1"/>
            <a:r>
              <a:rPr lang="en-US" dirty="0"/>
              <a:t>manipulating slope of Leaky </a:t>
            </a:r>
            <a:r>
              <a:rPr lang="en-US" dirty="0" err="1"/>
              <a:t>ReLU</a:t>
            </a:r>
            <a:r>
              <a:rPr lang="en-US" dirty="0"/>
              <a:t>;</a:t>
            </a:r>
          </a:p>
        </p:txBody>
      </p:sp>
      <p:pic>
        <p:nvPicPr>
          <p:cNvPr id="5" name="Picture 4" descr="Chart&#10;&#10;Description automatically generated">
            <a:extLst>
              <a:ext uri="{FF2B5EF4-FFF2-40B4-BE49-F238E27FC236}">
                <a16:creationId xmlns:a16="http://schemas.microsoft.com/office/drawing/2014/main" id="{82F5EB68-16F8-D30E-6D7D-B5EA53D7814C}"/>
              </a:ext>
            </a:extLst>
          </p:cNvPr>
          <p:cNvPicPr>
            <a:picLocks noChangeAspect="1"/>
          </p:cNvPicPr>
          <p:nvPr/>
        </p:nvPicPr>
        <p:blipFill rotWithShape="1">
          <a:blip r:embed="rId5">
            <a:extLst>
              <a:ext uri="{28A0092B-C50C-407E-A947-70E740481C1C}">
                <a14:useLocalDpi xmlns:a14="http://schemas.microsoft.com/office/drawing/2010/main" val="0"/>
              </a:ext>
            </a:extLst>
          </a:blip>
          <a:srcRect t="4245"/>
          <a:stretch/>
        </p:blipFill>
        <p:spPr>
          <a:xfrm>
            <a:off x="4047045" y="3429000"/>
            <a:ext cx="3804814" cy="2105280"/>
          </a:xfrm>
          <a:prstGeom prst="rect">
            <a:avLst/>
          </a:prstGeom>
        </p:spPr>
      </p:pic>
      <p:pic>
        <p:nvPicPr>
          <p:cNvPr id="7" name="Picture 6" descr="Chart&#10;&#10;Description automatically generated">
            <a:extLst>
              <a:ext uri="{FF2B5EF4-FFF2-40B4-BE49-F238E27FC236}">
                <a16:creationId xmlns:a16="http://schemas.microsoft.com/office/drawing/2014/main" id="{BDE0AB3F-4CB2-D5FF-E6DC-A556F1D393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73" y="3332109"/>
            <a:ext cx="3932868" cy="2272604"/>
          </a:xfrm>
          <a:prstGeom prst="rect">
            <a:avLst/>
          </a:prstGeom>
        </p:spPr>
      </p:pic>
      <p:sp>
        <p:nvSpPr>
          <p:cNvPr id="9" name="TextBox 8">
            <a:extLst>
              <a:ext uri="{FF2B5EF4-FFF2-40B4-BE49-F238E27FC236}">
                <a16:creationId xmlns:a16="http://schemas.microsoft.com/office/drawing/2014/main" id="{715C2F21-8FAE-7854-ED5E-7F7FBE0835C3}"/>
              </a:ext>
            </a:extLst>
          </p:cNvPr>
          <p:cNvSpPr txBox="1"/>
          <p:nvPr/>
        </p:nvSpPr>
        <p:spPr>
          <a:xfrm>
            <a:off x="-241803" y="5484674"/>
            <a:ext cx="4644421" cy="338554"/>
          </a:xfrm>
          <a:prstGeom prst="rect">
            <a:avLst/>
          </a:prstGeom>
          <a:noFill/>
        </p:spPr>
        <p:txBody>
          <a:bodyPr wrap="square">
            <a:spAutoFit/>
          </a:bodyPr>
          <a:lstStyle/>
          <a:p>
            <a:pPr algn="ctr"/>
            <a:r>
              <a:rPr lang="en-US" sz="1600" dirty="0"/>
              <a:t>a) Training loss with </a:t>
            </a:r>
            <a:r>
              <a:rPr lang="en-US" sz="1600" dirty="0" err="1"/>
              <a:t>ReLU</a:t>
            </a:r>
            <a:endParaRPr lang="en-US" sz="1600" dirty="0"/>
          </a:p>
        </p:txBody>
      </p:sp>
      <p:sp>
        <p:nvSpPr>
          <p:cNvPr id="11" name="TextBox 10">
            <a:extLst>
              <a:ext uri="{FF2B5EF4-FFF2-40B4-BE49-F238E27FC236}">
                <a16:creationId xmlns:a16="http://schemas.microsoft.com/office/drawing/2014/main" id="{6155718E-9816-5CC4-9BB9-78B32B34B646}"/>
              </a:ext>
            </a:extLst>
          </p:cNvPr>
          <p:cNvSpPr txBox="1"/>
          <p:nvPr/>
        </p:nvSpPr>
        <p:spPr>
          <a:xfrm>
            <a:off x="3786228" y="5497387"/>
            <a:ext cx="4492486" cy="338554"/>
          </a:xfrm>
          <a:prstGeom prst="rect">
            <a:avLst/>
          </a:prstGeom>
          <a:noFill/>
        </p:spPr>
        <p:txBody>
          <a:bodyPr wrap="square">
            <a:spAutoFit/>
          </a:bodyPr>
          <a:lstStyle/>
          <a:p>
            <a:pPr algn="ctr"/>
            <a:r>
              <a:rPr lang="en-US" sz="1600" dirty="0"/>
              <a:t>b) Training loss with leaky </a:t>
            </a:r>
            <a:r>
              <a:rPr lang="en-US" sz="1600" dirty="0" err="1"/>
              <a:t>ReLU</a:t>
            </a:r>
            <a:r>
              <a:rPr lang="en-US" sz="1600" dirty="0"/>
              <a:t>, slope = 0.2</a:t>
            </a:r>
          </a:p>
        </p:txBody>
      </p:sp>
      <p:pic>
        <p:nvPicPr>
          <p:cNvPr id="19" name="Picture 18" descr="Chart&#10;&#10;Description automatically generated">
            <a:extLst>
              <a:ext uri="{FF2B5EF4-FFF2-40B4-BE49-F238E27FC236}">
                <a16:creationId xmlns:a16="http://schemas.microsoft.com/office/drawing/2014/main" id="{1364943F-16AB-D926-EF97-4035224610AE}"/>
              </a:ext>
            </a:extLst>
          </p:cNvPr>
          <p:cNvPicPr>
            <a:picLocks noChangeAspect="1"/>
          </p:cNvPicPr>
          <p:nvPr/>
        </p:nvPicPr>
        <p:blipFill rotWithShape="1">
          <a:blip r:embed="rId7">
            <a:extLst>
              <a:ext uri="{28A0092B-C50C-407E-A947-70E740481C1C}">
                <a14:useLocalDpi xmlns:a14="http://schemas.microsoft.com/office/drawing/2010/main" val="0"/>
              </a:ext>
            </a:extLst>
          </a:blip>
          <a:srcRect l="-45615" t="-47998" r="-41792" b="-53160"/>
          <a:stretch/>
        </p:blipFill>
        <p:spPr>
          <a:xfrm>
            <a:off x="5949452" y="2303254"/>
            <a:ext cx="7792278" cy="4356772"/>
          </a:xfrm>
          <a:prstGeom prst="rect">
            <a:avLst/>
          </a:prstGeom>
        </p:spPr>
      </p:pic>
      <p:sp>
        <p:nvSpPr>
          <p:cNvPr id="21" name="TextBox 20">
            <a:extLst>
              <a:ext uri="{FF2B5EF4-FFF2-40B4-BE49-F238E27FC236}">
                <a16:creationId xmlns:a16="http://schemas.microsoft.com/office/drawing/2014/main" id="{129255BD-4802-31CD-1C57-F518D2CB6346}"/>
              </a:ext>
            </a:extLst>
          </p:cNvPr>
          <p:cNvSpPr txBox="1"/>
          <p:nvPr/>
        </p:nvSpPr>
        <p:spPr>
          <a:xfrm>
            <a:off x="8278714" y="5466345"/>
            <a:ext cx="3330054" cy="646331"/>
          </a:xfrm>
          <a:prstGeom prst="rect">
            <a:avLst/>
          </a:prstGeom>
          <a:noFill/>
        </p:spPr>
        <p:txBody>
          <a:bodyPr wrap="square">
            <a:spAutoFit/>
          </a:bodyPr>
          <a:lstStyle/>
          <a:p>
            <a:pPr algn="ctr"/>
            <a:r>
              <a:rPr lang="en-US" dirty="0"/>
              <a:t>c</a:t>
            </a:r>
            <a:r>
              <a:rPr lang="en-US" sz="1800" dirty="0"/>
              <a:t>) Training loss with leaky </a:t>
            </a:r>
            <a:r>
              <a:rPr lang="en-US" sz="1800" dirty="0" err="1"/>
              <a:t>ReLU</a:t>
            </a:r>
            <a:r>
              <a:rPr lang="en-US" sz="1800" dirty="0"/>
              <a:t>, slopes = 0.1 and 0.2</a:t>
            </a:r>
          </a:p>
        </p:txBody>
      </p:sp>
      <p:pic>
        <p:nvPicPr>
          <p:cNvPr id="10" name="Audio 9">
            <a:hlinkClick r:id="" action="ppaction://media"/>
            <a:extLst>
              <a:ext uri="{FF2B5EF4-FFF2-40B4-BE49-F238E27FC236}">
                <a16:creationId xmlns:a16="http://schemas.microsoft.com/office/drawing/2014/main" id="{7B459FCB-4650-97FF-753E-CB37365FCB1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942685"/>
      </p:ext>
    </p:extLst>
  </p:cSld>
  <p:clrMapOvr>
    <a:masterClrMapping/>
  </p:clrMapOvr>
  <mc:AlternateContent xmlns:mc="http://schemas.openxmlformats.org/markup-compatibility/2006">
    <mc:Choice xmlns:p14="http://schemas.microsoft.com/office/powerpoint/2010/main" Requires="p14">
      <p:transition spd="slow" p14:dur="2000" advTm="31751"/>
    </mc:Choice>
    <mc:Fallback>
      <p:transition spd="slow" advTm="31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DC02-9183-2A4B-428E-593A60F4D77F}"/>
              </a:ext>
            </a:extLst>
          </p:cNvPr>
          <p:cNvSpPr>
            <a:spLocks noGrp="1"/>
          </p:cNvSpPr>
          <p:nvPr>
            <p:ph type="title"/>
          </p:nvPr>
        </p:nvSpPr>
        <p:spPr/>
        <p:txBody>
          <a:bodyPr/>
          <a:lstStyle/>
          <a:p>
            <a:r>
              <a:rPr lang="en-US" dirty="0"/>
              <a:t>Experiment and results</a:t>
            </a:r>
          </a:p>
        </p:txBody>
      </p:sp>
      <p:sp>
        <p:nvSpPr>
          <p:cNvPr id="3" name="Content Placeholder 2">
            <a:extLst>
              <a:ext uri="{FF2B5EF4-FFF2-40B4-BE49-F238E27FC236}">
                <a16:creationId xmlns:a16="http://schemas.microsoft.com/office/drawing/2014/main" id="{1376EA50-C8EA-CFAD-FA8A-03C4EF1BA4BB}"/>
              </a:ext>
            </a:extLst>
          </p:cNvPr>
          <p:cNvSpPr>
            <a:spLocks noGrp="1"/>
          </p:cNvSpPr>
          <p:nvPr>
            <p:ph idx="1"/>
          </p:nvPr>
        </p:nvSpPr>
        <p:spPr/>
        <p:txBody>
          <a:bodyPr/>
          <a:lstStyle/>
          <a:p>
            <a:r>
              <a:rPr lang="en-US" dirty="0"/>
              <a:t>Ablation experiment on activation function of generator:</a:t>
            </a:r>
          </a:p>
          <a:p>
            <a:pPr lvl="1"/>
            <a:r>
              <a:rPr lang="en-US" dirty="0" err="1"/>
              <a:t>ReLU</a:t>
            </a:r>
            <a:r>
              <a:rPr lang="en-US" dirty="0"/>
              <a:t> or Leaky </a:t>
            </a:r>
            <a:r>
              <a:rPr lang="en-US" dirty="0" err="1"/>
              <a:t>ReLU</a:t>
            </a:r>
            <a:r>
              <a:rPr lang="en-US" dirty="0"/>
              <a:t>;</a:t>
            </a:r>
          </a:p>
          <a:p>
            <a:pPr lvl="1"/>
            <a:r>
              <a:rPr lang="en-US" dirty="0"/>
              <a:t>manipulating slope of Leaky </a:t>
            </a:r>
            <a:r>
              <a:rPr lang="en-US" dirty="0" err="1"/>
              <a:t>ReLU</a:t>
            </a:r>
            <a:r>
              <a:rPr lang="en-US" dirty="0"/>
              <a:t>;</a:t>
            </a:r>
          </a:p>
        </p:txBody>
      </p:sp>
      <p:sp>
        <p:nvSpPr>
          <p:cNvPr id="9" name="TextBox 8">
            <a:extLst>
              <a:ext uri="{FF2B5EF4-FFF2-40B4-BE49-F238E27FC236}">
                <a16:creationId xmlns:a16="http://schemas.microsoft.com/office/drawing/2014/main" id="{715C2F21-8FAE-7854-ED5E-7F7FBE0835C3}"/>
              </a:ext>
            </a:extLst>
          </p:cNvPr>
          <p:cNvSpPr txBox="1"/>
          <p:nvPr/>
        </p:nvSpPr>
        <p:spPr>
          <a:xfrm>
            <a:off x="1110568" y="5557016"/>
            <a:ext cx="4644421" cy="338554"/>
          </a:xfrm>
          <a:prstGeom prst="rect">
            <a:avLst/>
          </a:prstGeom>
          <a:noFill/>
        </p:spPr>
        <p:txBody>
          <a:bodyPr wrap="square">
            <a:spAutoFit/>
          </a:bodyPr>
          <a:lstStyle/>
          <a:p>
            <a:pPr algn="ctr"/>
            <a:r>
              <a:rPr lang="en-US" sz="1600" dirty="0"/>
              <a:t>a) Generated images with </a:t>
            </a:r>
            <a:r>
              <a:rPr lang="en-US" sz="1600" dirty="0" err="1"/>
              <a:t>ReLU</a:t>
            </a:r>
            <a:endParaRPr lang="en-US" sz="1600" dirty="0"/>
          </a:p>
        </p:txBody>
      </p:sp>
      <p:sp>
        <p:nvSpPr>
          <p:cNvPr id="11" name="TextBox 10">
            <a:extLst>
              <a:ext uri="{FF2B5EF4-FFF2-40B4-BE49-F238E27FC236}">
                <a16:creationId xmlns:a16="http://schemas.microsoft.com/office/drawing/2014/main" id="{6155718E-9816-5CC4-9BB9-78B32B34B646}"/>
              </a:ext>
            </a:extLst>
          </p:cNvPr>
          <p:cNvSpPr txBox="1"/>
          <p:nvPr/>
        </p:nvSpPr>
        <p:spPr>
          <a:xfrm>
            <a:off x="6394584" y="5557016"/>
            <a:ext cx="4873717" cy="338554"/>
          </a:xfrm>
          <a:prstGeom prst="rect">
            <a:avLst/>
          </a:prstGeom>
          <a:noFill/>
        </p:spPr>
        <p:txBody>
          <a:bodyPr wrap="square">
            <a:spAutoFit/>
          </a:bodyPr>
          <a:lstStyle/>
          <a:p>
            <a:pPr algn="ctr"/>
            <a:r>
              <a:rPr lang="en-US" sz="1600" dirty="0"/>
              <a:t>b) Generated images with leaky </a:t>
            </a:r>
            <a:r>
              <a:rPr lang="en-US" sz="1600" dirty="0" err="1"/>
              <a:t>ReLU</a:t>
            </a:r>
            <a:r>
              <a:rPr lang="en-US" sz="1600" dirty="0"/>
              <a:t> in different slopes</a:t>
            </a:r>
          </a:p>
        </p:txBody>
      </p:sp>
      <p:pic>
        <p:nvPicPr>
          <p:cNvPr id="6" name="Picture 5" descr="A picture containing text, indoor, dark&#10;&#10;Description automatically generated">
            <a:extLst>
              <a:ext uri="{FF2B5EF4-FFF2-40B4-BE49-F238E27FC236}">
                <a16:creationId xmlns:a16="http://schemas.microsoft.com/office/drawing/2014/main" id="{ABB9BF6C-71E3-683A-B267-41C26FC07CDC}"/>
              </a:ext>
            </a:extLst>
          </p:cNvPr>
          <p:cNvPicPr>
            <a:picLocks noChangeAspect="1"/>
          </p:cNvPicPr>
          <p:nvPr/>
        </p:nvPicPr>
        <p:blipFill rotWithShape="1">
          <a:blip r:embed="rId5">
            <a:extLst>
              <a:ext uri="{28A0092B-C50C-407E-A947-70E740481C1C}">
                <a14:useLocalDpi xmlns:a14="http://schemas.microsoft.com/office/drawing/2010/main" val="0"/>
              </a:ext>
            </a:extLst>
          </a:blip>
          <a:srcRect l="8267" t="27380" r="5299" b="29259"/>
          <a:stretch/>
        </p:blipFill>
        <p:spPr>
          <a:xfrm>
            <a:off x="1499117" y="3413300"/>
            <a:ext cx="4361749" cy="2188168"/>
          </a:xfrm>
          <a:prstGeom prst="rect">
            <a:avLst/>
          </a:prstGeom>
        </p:spPr>
      </p:pic>
      <p:pic>
        <p:nvPicPr>
          <p:cNvPr id="10" name="Picture 9" descr="A picture containing text, indoor, dark&#10;&#10;Description automatically generated">
            <a:extLst>
              <a:ext uri="{FF2B5EF4-FFF2-40B4-BE49-F238E27FC236}">
                <a16:creationId xmlns:a16="http://schemas.microsoft.com/office/drawing/2014/main" id="{85E48B6B-25D7-F9DC-D984-CD690FD60B33}"/>
              </a:ext>
            </a:extLst>
          </p:cNvPr>
          <p:cNvPicPr>
            <a:picLocks noChangeAspect="1"/>
          </p:cNvPicPr>
          <p:nvPr/>
        </p:nvPicPr>
        <p:blipFill rotWithShape="1">
          <a:blip r:embed="rId6">
            <a:extLst>
              <a:ext uri="{28A0092B-C50C-407E-A947-70E740481C1C}">
                <a14:useLocalDpi xmlns:a14="http://schemas.microsoft.com/office/drawing/2010/main" val="0"/>
              </a:ext>
            </a:extLst>
          </a:blip>
          <a:srcRect l="10386" t="28595" r="7392" b="30628"/>
          <a:stretch/>
        </p:blipFill>
        <p:spPr>
          <a:xfrm>
            <a:off x="6581455" y="3369760"/>
            <a:ext cx="4499977" cy="2231708"/>
          </a:xfrm>
          <a:prstGeom prst="rect">
            <a:avLst/>
          </a:prstGeom>
        </p:spPr>
      </p:pic>
      <p:pic>
        <p:nvPicPr>
          <p:cNvPr id="7" name="Audio 6">
            <a:hlinkClick r:id="" action="ppaction://media"/>
            <a:extLst>
              <a:ext uri="{FF2B5EF4-FFF2-40B4-BE49-F238E27FC236}">
                <a16:creationId xmlns:a16="http://schemas.microsoft.com/office/drawing/2014/main" id="{6E807DDE-633C-2988-1DE9-C2A03BC79B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00983637"/>
      </p:ext>
    </p:extLst>
  </p:cSld>
  <p:clrMapOvr>
    <a:masterClrMapping/>
  </p:clrMapOvr>
  <mc:AlternateContent xmlns:mc="http://schemas.openxmlformats.org/markup-compatibility/2006">
    <mc:Choice xmlns:p14="http://schemas.microsoft.com/office/powerpoint/2010/main" Requires="p14">
      <p:transition spd="slow" p14:dur="2000" advTm="12479"/>
    </mc:Choice>
    <mc:Fallback>
      <p:transition spd="slow" advTm="12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431</TotalTime>
  <Words>1383</Words>
  <Application>Microsoft Office PowerPoint</Application>
  <PresentationFormat>Widescreen</PresentationFormat>
  <Paragraphs>120</Paragraphs>
  <Slides>13</Slides>
  <Notes>12</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Cambria Math</vt:lpstr>
      <vt:lpstr>Gill Sans MT</vt:lpstr>
      <vt:lpstr>Roboto</vt:lpstr>
      <vt:lpstr>Gallery</vt:lpstr>
      <vt:lpstr>Deep Convolutional Generative Adversarial Network</vt:lpstr>
      <vt:lpstr>Introduction</vt:lpstr>
      <vt:lpstr>Methodology </vt:lpstr>
      <vt:lpstr>Methodology</vt:lpstr>
      <vt:lpstr>Methodology</vt:lpstr>
      <vt:lpstr>Experiment and results</vt:lpstr>
      <vt:lpstr>Experiment and results</vt:lpstr>
      <vt:lpstr>Experiment and results</vt:lpstr>
      <vt:lpstr>Experiment and results</vt:lpstr>
      <vt:lpstr>Experiment and results</vt:lpstr>
      <vt:lpstr>Experiment and results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Convolutional Generative Adversarial Network</dc:title>
  <dc:creator>Haonan Peng</dc:creator>
  <cp:lastModifiedBy>Haonan Peng</cp:lastModifiedBy>
  <cp:revision>60</cp:revision>
  <dcterms:created xsi:type="dcterms:W3CDTF">2022-06-10T04:45:23Z</dcterms:created>
  <dcterms:modified xsi:type="dcterms:W3CDTF">2022-06-10T21:16:02Z</dcterms:modified>
</cp:coreProperties>
</file>